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49" r:id="rId2"/>
    <p:sldId id="327" r:id="rId3"/>
    <p:sldId id="389" r:id="rId4"/>
    <p:sldId id="351" r:id="rId5"/>
    <p:sldId id="362" r:id="rId6"/>
    <p:sldId id="365" r:id="rId7"/>
    <p:sldId id="366" r:id="rId8"/>
    <p:sldId id="363" r:id="rId9"/>
    <p:sldId id="364" r:id="rId10"/>
    <p:sldId id="369" r:id="rId11"/>
    <p:sldId id="370" r:id="rId12"/>
    <p:sldId id="371" r:id="rId13"/>
    <p:sldId id="373" r:id="rId14"/>
    <p:sldId id="372" r:id="rId15"/>
    <p:sldId id="375" r:id="rId16"/>
    <p:sldId id="376" r:id="rId17"/>
    <p:sldId id="374" r:id="rId18"/>
    <p:sldId id="368" r:id="rId19"/>
    <p:sldId id="378" r:id="rId20"/>
    <p:sldId id="360" r:id="rId21"/>
    <p:sldId id="377" r:id="rId22"/>
    <p:sldId id="361" r:id="rId23"/>
    <p:sldId id="379" r:id="rId24"/>
    <p:sldId id="380" r:id="rId25"/>
    <p:sldId id="381" r:id="rId26"/>
    <p:sldId id="382" r:id="rId27"/>
    <p:sldId id="383" r:id="rId28"/>
    <p:sldId id="385" r:id="rId29"/>
    <p:sldId id="384" r:id="rId30"/>
    <p:sldId id="390" r:id="rId31"/>
    <p:sldId id="388" r:id="rId32"/>
    <p:sldId id="391" r:id="rId33"/>
    <p:sldId id="392" r:id="rId34"/>
    <p:sldId id="350" r:id="rId35"/>
  </p:sldIdLst>
  <p:sldSz cx="12192000" cy="6858000"/>
  <p:notesSz cx="6858000" cy="9144000"/>
  <p:custDataLst>
    <p:tags r:id="rId37"/>
  </p:custData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0" userDrawn="1">
          <p15:clr>
            <a:srgbClr val="A4A3A4"/>
          </p15:clr>
        </p15:guide>
        <p15:guide id="4" pos="69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5389"/>
    <a:srgbClr val="79B0BD"/>
    <a:srgbClr val="2088DE"/>
    <a:srgbClr val="4F91A0"/>
    <a:srgbClr val="37CAEC"/>
    <a:srgbClr val="08DCD8"/>
    <a:srgbClr val="3A3A3A"/>
    <a:srgbClr val="FFC001"/>
    <a:srgbClr val="FAFAFA"/>
    <a:srgbClr val="F0B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89593" autoAdjust="0"/>
  </p:normalViewPr>
  <p:slideViewPr>
    <p:cSldViewPr snapToGrid="0">
      <p:cViewPr varScale="1">
        <p:scale>
          <a:sx n="89" d="100"/>
          <a:sy n="89" d="100"/>
        </p:scale>
        <p:origin x="296" y="60"/>
      </p:cViewPr>
      <p:guideLst>
        <p:guide orient="horz" pos="2160"/>
        <p:guide pos="3840"/>
        <p:guide pos="710"/>
        <p:guide pos="6970"/>
      </p:guideLst>
    </p:cSldViewPr>
  </p:slideViewPr>
  <p:outlineViewPr>
    <p:cViewPr>
      <p:scale>
        <a:sx n="33" d="100"/>
        <a:sy n="33" d="100"/>
      </p:scale>
      <p:origin x="0" y="-153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37.32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4.045"/>
    </inkml:context>
    <inkml:brush xml:id="br0">
      <inkml:brushProperty name="width" value="0.05" units="cm"/>
      <inkml:brushProperty name="height" value="0.05" units="cm"/>
      <inkml:brushProperty name="color" value="#E71224"/>
    </inkml:brush>
  </inkml:definitions>
  <inkml:trace contextRef="#ctx0" brushRef="#br0">692 75 24575,'-17'-1'0,"1"-1"0,0 0 0,0-1 0,0-1 0,-27-10 0,-11-3 0,-69-10 0,106 25 0,-1 1 0,0 0 0,1 1 0,-1 1 0,-18 3 0,34-4 0,-9 2 0,0 0 0,1 0 0,-1 1 0,-11 5 0,18-6 0,1 0 0,-1 0 0,1 1 0,0-1 0,0 1 0,-1 0 0,2-1 0,-1 1 0,0 1 0,1-1 0,-1 0 0,1 1 0,0-1 0,-2 6 0,-10 15 0,-28 41 0,5-10 0,33-47 0,0-1 0,1 1 0,-1 0 0,1 1 0,1-1 0,0 0 0,-2 16 0,2 3 0,1 31 0,2-40 0,-1 0 0,-1 0 0,-1-1 0,-7 36 0,3-34 0,3-11 0,0 1 0,0-1 0,1 1 0,1 0 0,-1-1 0,1 11 0,1-16 0,1 0 0,-1 0 0,1-1 0,-1 1 0,1-1 0,0 1 0,0 0 0,0-1 0,0 1 0,1-1 0,-1 0 0,1 1 0,-1-1 0,1 0 0,0 0 0,0 0 0,0 0 0,0-1 0,0 1 0,0 0 0,1-1 0,-1 1 0,1-1 0,3 2 0,0-1 0,1 1 0,0-1 0,0 0 0,0 0 0,1-1 0,-1 0 0,9 0 0,56-3 0,-28 0 0,-38 1 0,0 1 0,1-1 0,-1-1 0,0 1 0,0-1 0,0 0 0,0 0 0,0-1 0,-1 0 0,1 0 0,-1 0 0,1-1 0,-1 0 0,0 0 0,-1 0 0,1 0 0,7-11 0,4-6 0,-1 0 0,-1-1 0,12-26 0,-15 28 0,-7 12-341,0 0 0,0-1-1,3-11 1,-3 4-6485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4.907"/>
    </inkml:context>
    <inkml:brush xml:id="br0">
      <inkml:brushProperty name="width" value="0.05" units="cm"/>
      <inkml:brushProperty name="height" value="0.05" units="cm"/>
      <inkml:brushProperty name="color" value="#E71224"/>
    </inkml:brush>
  </inkml:definitions>
  <inkml:trace contextRef="#ctx0" brushRef="#br0">1 20 24575,'9'-4'0,"1"1"0,0 0 0,0 0 0,0 1 0,0 0 0,14 0 0,65 2 0,-48 0 0,-11 1 0,1 0 0,49 10 0,-78-11 0,-1 0 0,1 0 0,-1 1 0,1-1 0,-1 0 0,0 1 0,1-1 0,-1 1 0,0 0 0,1 0 0,-1-1 0,0 1 0,0 0 0,0 0 0,0 0 0,0 0 0,0 0 0,0 0 0,0 1 0,0-1 0,0 0 0,0 0 0,-1 1 0,1-1 0,-1 0 0,1 1 0,-1-1 0,1 1 0,-1-1 0,0 0 0,0 1 0,0-1 0,1 1 0,-1-1 0,-1 1 0,1 2 0,-2 5 0,0-1 0,-1 1 0,0-1 0,0 1 0,-6 8 0,1 2 0,-7 16-227,2 0-1,1 1 1,2 0-1,1 1 1,-6 71-1,14-91-6598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5.795"/>
    </inkml:context>
    <inkml:brush xml:id="br0">
      <inkml:brushProperty name="width" value="0.05" units="cm"/>
      <inkml:brushProperty name="height" value="0.05" units="cm"/>
      <inkml:brushProperty name="color" value="#E71224"/>
    </inkml:brush>
  </inkml:definitions>
  <inkml:trace contextRef="#ctx0" brushRef="#br0">581 0 24575,'-8'0'0,"0"1"0,0 0 0,0 1 0,0 0 0,0 0 0,0 1 0,1-1 0,-12 7 0,-7 5 0,-24 18 0,26-15 0,17-12 0,1 0 0,-1 1 0,1 0 0,0 0 0,1 1 0,0 0 0,0 0 0,0 0 0,1 0 0,-4 10 0,1-3 0,-1-1 0,-11 14 0,-24 35 0,2 2 0,-53 113 0,60-110 0,13-22-455,1 2 0,-24 91 0,41-126-6371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6.607"/>
    </inkml:context>
    <inkml:brush xml:id="br0">
      <inkml:brushProperty name="width" value="0.05" units="cm"/>
      <inkml:brushProperty name="height" value="0.05" units="cm"/>
      <inkml:brushProperty name="color" value="#E71224"/>
    </inkml:brush>
  </inkml:definitions>
  <inkml:trace contextRef="#ctx0" brushRef="#br0">1 1 24575,'0'0'0,"1"0"0,0 0 0,-1 1 0,1-1 0,0 0 0,-1 0 0,1 1 0,-1-1 0,1 1 0,0-1 0,-1 0 0,1 1 0,-1-1 0,1 1 0,-1-1 0,0 1 0,1 0 0,-1-1 0,1 1 0,-1-1 0,0 1 0,0 0 0,1-1 0,-1 1 0,0 0 0,0-1 0,0 2 0,4 22 0,-4-22 0,3 26 0,0 13 0,2 1 0,14 55 0,-10-64 0,-3 1 0,6 67 0,-10 69 0,-2-120 0,0-45-136,0 0-1,0 0 1,-1 0-1,1 0 1,-1 0-1,0 0 1,-1 0-1,1 0 0,-4 7 1,-3 1-6690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7.359"/>
    </inkml:context>
    <inkml:brush xml:id="br0">
      <inkml:brushProperty name="width" value="0.05" units="cm"/>
      <inkml:brushProperty name="height" value="0.05" units="cm"/>
      <inkml:brushProperty name="color" value="#E71224"/>
    </inkml:brush>
  </inkml:definitions>
  <inkml:trace contextRef="#ctx0" brushRef="#br0">0 78 24575,'3'-4'0,"5"0"0,4 0 0,2 1 0,10-3 0,6 1 0,5-3 0,0 0 0,3-2 0,-2 1 0,-3 2 0,-5 2 0,-3 2 0,-7 2-8191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20:01.13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21:46.94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42.912"/>
    </inkml:context>
    <inkml:brush xml:id="br0">
      <inkml:brushProperty name="width" value="0.05" units="cm"/>
      <inkml:brushProperty name="height" value="0.05" units="cm"/>
      <inkml:brushProperty name="color" value="#E71224"/>
    </inkml:brush>
  </inkml:definitions>
  <inkml:trace contextRef="#ctx0" brushRef="#br0">1 97 24575,'29'0'0,"85"-3"0,-98 1 0,1-1 0,-1 0 0,0-1 0,30-11 0,-32 9 0,0 2 0,0 0 0,0 0 0,28-2 0,59 3 0,-77 3 0,31 2 0,0-3 0,96-14 0,-78 4 0,115-4 0,80 16 0,-103 1 0,217-2 0,-377 0 0,0 0 0,0 0 0,0 1 0,0-1 0,0 1 0,0 0 0,0 0 0,0 1 0,0 0 0,-1 0 0,1 0 0,-1 0 0,0 1 0,1-1 0,-1 1 0,0 0 0,0 0 0,-1 1 0,1-1 0,-1 1 0,0 0 0,1 0 0,-2 0 0,1 0 0,0 0 0,-1 1 0,0-1 0,0 1 0,2 8 0,0 2 0,-2 0 0,3 27 0,2 16 0,-4-34 0,0 0 0,-1 30 0,-2-33 0,1-1 0,1 1 0,8 36 0,38 112 0,-44-156 0,-2 0 0,1 1 0,-1-1 0,-1 22 0,0-17 0,1 0 0,3 18 0,0-3 0,-1-1 0,0 37 0,-3-38 0,1 0 0,11 53 0,30 58 0,-39-128 0,0 0 0,-1 0 0,0 1 0,-1-1 0,0 23 0,-6 75 0,3-104 0,1 6 0,-1 0 0,0-1 0,-2 1 0,1 0 0,-2-1 0,1 0 0,-2 0 0,0 0 0,0 0 0,-1-1 0,-14 21 0,4-11 0,2 1 0,1 0 0,1 1 0,1 0 0,-12 36 0,9-23 0,-5 6 0,-3-2 0,-39 59 0,52-87 0,-1 1 0,0-2 0,-1 0 0,-1 0 0,1-1 0,-2 0 0,0-1 0,0-1 0,-23 12 0,19-9 0,-23 19 0,30-23 0,0 1 0,-1-2 0,0 1 0,0-1 0,0-1 0,-20 8 0,17-9 0,0 1 0,1 1 0,0 0 0,-13 10 0,13-9 0,1 0 0,-1-1 0,-1 0 0,-19 6 0,-1-4 0,-1-1 0,1-2 0,-55 2 0,-108-8 0,87-2 0,33 3 0,-81-3 0,149 2 0,0-1 0,1-1 0,-1 0 0,1 0 0,-1-1 0,1 0 0,0 0 0,0-1 0,0 0 0,1 0 0,-1-1 0,-10-9 0,6 3 0,1 0 0,0-1 0,1-1 0,1 0 0,0 0 0,-8-15 0,-12-21 0,8 14 0,1 0 0,-20-52 0,30 64 0,-1 1 0,0 1 0,-30-40 0,26 40 0,0-1 0,2 0 0,-15-33 0,3-21 0,16 46 0,-22-48 0,25 64 0,1 1 0,0-1 0,1 0 0,1 0 0,0-1 0,-1-23 0,3-90 0,3 72 0,-1 42 0,1 1 0,0-1 0,1 1 0,1 0 0,0-1 0,8-16 0,-5 15 0,-2 0 0,0 0 0,-1-1 0,3-19 0,13-123 0,0 46 0,-2 6 0,-14 81 0,-3 17 0,0 0 0,0 0 0,0 0 0,-1 0 0,0 0 0,-1 0 0,0-1 0,0 1 0,-1 1 0,-3-13 0,-19-30 0,19 42 0,0 0 0,1-1 0,0 0 0,1 0 0,0 0 0,0 0 0,-3-20 0,4-28 0,2 32 0,-4-31 0,-7-50-1365,10 82-5461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44.296"/>
    </inkml:context>
    <inkml:brush xml:id="br0">
      <inkml:brushProperty name="width" value="0.05" units="cm"/>
      <inkml:brushProperty name="height" value="0.05" units="cm"/>
      <inkml:brushProperty name="color" value="#E71224"/>
    </inkml:brush>
  </inkml:definitions>
  <inkml:trace contextRef="#ctx0" brushRef="#br0">3 199 24575,'-3'-2'0,"10"-3"0,10-2 0,165-18 0,-110 14 0,140-29 0,-107 11 0,168-41 0,-252 65-1365,-6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46.134"/>
    </inkml:context>
    <inkml:brush xml:id="br0">
      <inkml:brushProperty name="width" value="0.05" units="cm"/>
      <inkml:brushProperty name="height" value="0.05" units="cm"/>
      <inkml:brushProperty name="color" value="#E71224"/>
    </inkml:brush>
  </inkml:definitions>
  <inkml:trace contextRef="#ctx0" brushRef="#br0">140 0 24575,'-3'1'0,"0"1"0,0-1 0,0 0 0,0 1 0,0-1 0,0 1 0,1 0 0,-1 0 0,1 0 0,-1 0 0,1 0 0,-4 5 0,-3 3 0,-3 1 0,0 1 0,1 1 0,1 0 0,0 0 0,1 1 0,1 0 0,-10 22 0,17-35 0,1 0 0,0 0 0,0 1 0,0-1 0,0 0 0,0 0 0,0 0 0,0 0 0,0 1 0,0-1 0,1 0 0,-1 0 0,0 0 0,1 0 0,-1 0 0,1 1 0,-1-1 0,1 0 0,0 0 0,-1 0 0,1 0 0,0-1 0,0 1 0,-1 0 0,3 1 0,28 23 0,-14-13 0,5 7 113,-6-4-482,0 0-1,1-1 0,27 16 1,-27-21-6457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47.220"/>
    </inkml:context>
    <inkml:brush xml:id="br0">
      <inkml:brushProperty name="width" value="0.05" units="cm"/>
      <inkml:brushProperty name="height" value="0.05" units="cm"/>
      <inkml:brushProperty name="color" value="#E71224"/>
    </inkml:brush>
  </inkml:definitions>
  <inkml:trace contextRef="#ctx0" brushRef="#br0">1 0 24575,'3'0'0,"4"0"0,5 4 0,3 0 0,2 0 0,1 0 0,2-2 0,2-1 0,2 0 0,6-1 0,5 0 0,-2 0 0,2 0 0,-4 0 0,-2 0 0,-7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48.057"/>
    </inkml:context>
    <inkml:brush xml:id="br0">
      <inkml:brushProperty name="width" value="0.05" units="cm"/>
      <inkml:brushProperty name="height" value="0.05" units="cm"/>
      <inkml:brushProperty name="color" value="#E71224"/>
    </inkml:brush>
  </inkml:definitions>
  <inkml:trace contextRef="#ctx0" brushRef="#br0">164 0 24575,'0'5'0,"1"16"0,-1 0 0,-1 0 0,-1-1 0,-1 1 0,-11 38 0,-27 94 0,32-123 0,-1 0 0,-14 30 0,11-30 0,-16 55 0,15-27-1365,10-47-5461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48.885"/>
    </inkml:context>
    <inkml:brush xml:id="br0">
      <inkml:brushProperty name="width" value="0.05" units="cm"/>
      <inkml:brushProperty name="height" value="0.05" units="cm"/>
      <inkml:brushProperty name="color" value="#E71224"/>
    </inkml:brush>
  </inkml:definitions>
  <inkml:trace contextRef="#ctx0" brushRef="#br0">0 1 24575,'3'0'0,"5"0"0,3 0 0,4 0 0,2 0 0,5 0 0,2 0 0,-1 0 0,0 0 0,-1 0 0,-1 0 0,-1 0 0,-1 0 0,0 0 0,0 0 0,-4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0.025"/>
    </inkml:context>
    <inkml:brush xml:id="br0">
      <inkml:brushProperty name="width" value="0.05" units="cm"/>
      <inkml:brushProperty name="height" value="0.05" units="cm"/>
      <inkml:brushProperty name="color" value="#E71224"/>
    </inkml:brush>
  </inkml:definitions>
  <inkml:trace contextRef="#ctx0" brushRef="#br0">278 1 24575,'-3'1'0,"1"0"0,1 0 0,-1 0 0,0 1 0,0-1 0,0 1 0,1-1 0,-1 1 0,1 0 0,-1-1 0,1 1 0,0 0 0,0 0 0,-1 0 0,0 4 0,-1-1 0,-3 4 0,0 0 0,0 1 0,1 0 0,1 0 0,0 0 0,0 1 0,1 0 0,-4 20 0,6-21 0,-1 1 0,0-1 0,0 0 0,-1 0 0,0 0 0,0-1 0,-1 1 0,-7 10 0,-42 97 0,23-47 0,-19 61 0,22-52 0,20-61-1365,2-2-5461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7T04:19:51.621"/>
    </inkml:context>
    <inkml:brush xml:id="br0">
      <inkml:brushProperty name="width" value="0.05" units="cm"/>
      <inkml:brushProperty name="height" value="0.05" units="cm"/>
      <inkml:brushProperty name="color" value="#E71224"/>
    </inkml:brush>
  </inkml:definitions>
  <inkml:trace contextRef="#ctx0" brushRef="#br0">149 61 24575,'2'-1'0,"1"0"0,-1-1 0,1 1 0,-1-1 0,0 1 0,1-1 0,-1 0 0,0 0 0,0 0 0,0 0 0,1-2 0,5-4 0,-3 4 0,0 1 0,1-1 0,-1 1 0,1 0 0,-1 1 0,1 0 0,0 0 0,0 0 0,0 0 0,1 1 0,-1 0 0,0 0 0,0 1 0,1 0 0,11 1 0,-10-1 0,-1 1 0,1 0 0,0 1 0,-1 0 0,1 0 0,-1 0 0,1 1 0,-1 0 0,0 1 0,0 0 0,0 0 0,8 7 0,-12-8 0,1 1 0,-1 0 0,0 1 0,0-1 0,-1 0 0,1 1 0,-1 0 0,0-1 0,0 1 0,-1 0 0,1 0 0,-1 0 0,0 6 0,2 10 0,-1 37 0,-2-55 0,1 10 0,-2 0 0,0 0 0,-2 13 0,1-20 0,1 0 0,-1-1 0,0 1 0,-1-1 0,1 0 0,-1 0 0,0 0 0,0 0 0,-6 6 0,-4 4 0,-2 0 0,0 0 0,-1-1 0,0-1 0,-1-1 0,0 0 0,-1-1 0,-1-1 0,1-1 0,-1 0 0,-36 10 0,39-16-22,0-1-1,0 0 1,0-1 0,-33-3-1,19 1-1230,13 1-5573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C5185088-C21B-4EF8-9223-736203207FFA}" type="datetimeFigureOut">
              <a:rPr lang="zh-CN" altLang="en-US"/>
              <a:pPr>
                <a:defRPr/>
              </a:pPr>
              <a:t>2022/12/3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B56F162B-F023-4A11-961C-6EBAE8C7F26C}" type="slidenum">
              <a:rPr lang="zh-CN" altLang="en-US"/>
              <a:pPr>
                <a:defRPr/>
              </a:pPr>
              <a:t>‹#›</a:t>
            </a:fld>
            <a:endParaRPr lang="zh-CN" altLang="en-US"/>
          </a:p>
        </p:txBody>
      </p:sp>
    </p:spTree>
    <p:extLst>
      <p:ext uri="{BB962C8B-B14F-4D97-AF65-F5344CB8AC3E}">
        <p14:creationId xmlns:p14="http://schemas.microsoft.com/office/powerpoint/2010/main" val="1161700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嵌入式智能计算及创新应用</a:t>
            </a:r>
          </a:p>
        </p:txBody>
      </p:sp>
      <p:sp>
        <p:nvSpPr>
          <p:cNvPr id="31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9893E-D398-49AB-9F31-1DD7AC590138}" type="slidenum">
              <a:rPr lang="zh-CN" altLang="en-US" smtClean="0">
                <a:cs typeface="等线"/>
              </a:rPr>
              <a:pPr fontAlgn="base">
                <a:spcBef>
                  <a:spcPct val="0"/>
                </a:spcBef>
                <a:spcAft>
                  <a:spcPct val="0"/>
                </a:spcAft>
                <a:defRPr/>
              </a:pPr>
              <a:t>1</a:t>
            </a:fld>
            <a:endParaRPr lang="zh-CN" altLang="en-US">
              <a:cs typeface="等线"/>
            </a:endParaRPr>
          </a:p>
        </p:txBody>
      </p:sp>
    </p:spTree>
    <p:extLst>
      <p:ext uri="{BB962C8B-B14F-4D97-AF65-F5344CB8AC3E}">
        <p14:creationId xmlns:p14="http://schemas.microsoft.com/office/powerpoint/2010/main" val="1492820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1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9893E-D398-49AB-9F31-1DD7AC590138}" type="slidenum">
              <a:rPr lang="zh-CN" altLang="en-US" smtClean="0">
                <a:cs typeface="等线"/>
              </a:rPr>
              <a:pPr fontAlgn="base">
                <a:spcBef>
                  <a:spcPct val="0"/>
                </a:spcBef>
                <a:spcAft>
                  <a:spcPct val="0"/>
                </a:spcAft>
                <a:defRPr/>
              </a:pPr>
              <a:t>2</a:t>
            </a:fld>
            <a:endParaRPr lang="zh-CN" altLang="en-US">
              <a:cs typeface="等线"/>
            </a:endParaRPr>
          </a:p>
        </p:txBody>
      </p:sp>
    </p:spTree>
    <p:extLst>
      <p:ext uri="{BB962C8B-B14F-4D97-AF65-F5344CB8AC3E}">
        <p14:creationId xmlns:p14="http://schemas.microsoft.com/office/powerpoint/2010/main" val="228637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1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9893E-D398-49AB-9F31-1DD7AC590138}" type="slidenum">
              <a:rPr lang="zh-CN" altLang="en-US" smtClean="0">
                <a:cs typeface="等线"/>
              </a:rPr>
              <a:pPr fontAlgn="base">
                <a:spcBef>
                  <a:spcPct val="0"/>
                </a:spcBef>
                <a:spcAft>
                  <a:spcPct val="0"/>
                </a:spcAft>
                <a:defRPr/>
              </a:pPr>
              <a:t>3</a:t>
            </a:fld>
            <a:endParaRPr lang="zh-CN" altLang="en-US">
              <a:cs typeface="等线"/>
            </a:endParaRPr>
          </a:p>
        </p:txBody>
      </p:sp>
    </p:spTree>
    <p:extLst>
      <p:ext uri="{BB962C8B-B14F-4D97-AF65-F5344CB8AC3E}">
        <p14:creationId xmlns:p14="http://schemas.microsoft.com/office/powerpoint/2010/main" val="30897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174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9893E-D398-49AB-9F31-1DD7AC590138}" type="slidenum">
              <a:rPr lang="zh-CN" altLang="en-US" smtClean="0">
                <a:cs typeface="等线"/>
              </a:rPr>
              <a:pPr fontAlgn="base">
                <a:spcBef>
                  <a:spcPct val="0"/>
                </a:spcBef>
                <a:spcAft>
                  <a:spcPct val="0"/>
                </a:spcAft>
                <a:defRPr/>
              </a:pPr>
              <a:t>32</a:t>
            </a:fld>
            <a:endParaRPr lang="zh-CN" altLang="en-US">
              <a:cs typeface="等线"/>
            </a:endParaRPr>
          </a:p>
        </p:txBody>
      </p:sp>
    </p:spTree>
    <p:extLst>
      <p:ext uri="{BB962C8B-B14F-4D97-AF65-F5344CB8AC3E}">
        <p14:creationId xmlns:p14="http://schemas.microsoft.com/office/powerpoint/2010/main" val="4196419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pPr>
              <a:defRPr/>
            </a:pPr>
            <a:fld id="{E35C92A8-CA83-4116-B942-5BB950F728F7}" type="datetimeFigureOut">
              <a:rPr lang="zh-CN" altLang="en-US"/>
              <a:pPr>
                <a:defRPr/>
              </a:pPr>
              <a:t>2022/12/3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0C6DDC8-72A5-49C0-BCC0-6AA2493B5DD1}" type="slidenum">
              <a:rPr lang="zh-CN" altLang="en-US"/>
              <a:pPr>
                <a:defRPr/>
              </a:pPr>
              <a:t>‹#›</a:t>
            </a:fld>
            <a:endParaRPr lang="zh-CN" altLang="en-US"/>
          </a:p>
        </p:txBody>
      </p:sp>
    </p:spTree>
    <p:extLst>
      <p:ext uri="{BB962C8B-B14F-4D97-AF65-F5344CB8AC3E}">
        <p14:creationId xmlns:p14="http://schemas.microsoft.com/office/powerpoint/2010/main" val="306237517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FFF3C58-7EBD-9B7B-577A-693849D7934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10155" b="55333"/>
          <a:stretch/>
        </p:blipFill>
        <p:spPr>
          <a:xfrm>
            <a:off x="-1" y="-1"/>
            <a:ext cx="12192002" cy="6858001"/>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3938DBB8-DB13-4BF9-8D45-A66BEF9B8924}" type="datetimeFigureOut">
              <a:rPr lang="zh-CN" altLang="en-US"/>
              <a:pPr>
                <a:defRPr/>
              </a:pPr>
              <a:t>2022/12/3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764DE05-1123-4929-BD04-19624C65C784}" type="slidenum">
              <a:rPr lang="zh-CN" altLang="en-US"/>
              <a:pPr>
                <a:defRPr/>
              </a:pPr>
              <a:t>‹#›</a:t>
            </a:fld>
            <a:endParaRPr lang="zh-CN" altLang="en-US"/>
          </a:p>
        </p:txBody>
      </p:sp>
    </p:spTree>
    <p:extLst>
      <p:ext uri="{BB962C8B-B14F-4D97-AF65-F5344CB8AC3E}">
        <p14:creationId xmlns:p14="http://schemas.microsoft.com/office/powerpoint/2010/main" val="140612914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10490" y="309705"/>
            <a:ext cx="4828310" cy="594157"/>
          </a:xfrm>
        </p:spPr>
        <p:txBody>
          <a:bodyPr/>
          <a:lstStyle>
            <a:lvl1pPr>
              <a:defRPr sz="2800" b="1">
                <a:solidFill>
                  <a:schemeClr val="tx1">
                    <a:lumMod val="75000"/>
                    <a:lumOff val="25000"/>
                  </a:schemeClr>
                </a:solidFill>
              </a:defRPr>
            </a:lvl1pPr>
          </a:lstStyle>
          <a:p>
            <a:r>
              <a:rPr lang="zh-CN" altLang="en-US"/>
              <a:t>单击此处编辑母版标题样式</a:t>
            </a:r>
          </a:p>
        </p:txBody>
      </p:sp>
    </p:spTree>
    <p:extLst>
      <p:ext uri="{BB962C8B-B14F-4D97-AF65-F5344CB8AC3E}">
        <p14:creationId xmlns:p14="http://schemas.microsoft.com/office/powerpoint/2010/main" val="237570622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EA00E739-6AAD-4EF0-B519-D912208CEF5D}" type="datetimeFigureOut">
              <a:rPr lang="zh-CN" altLang="en-US"/>
              <a:pPr>
                <a:defRPr/>
              </a:pPr>
              <a:t>2022/12/3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FF39F2F5-AAEC-484E-8D1B-150359545A1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ransition spd="slow">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30.png"/><Relationship Id="rId7" Type="http://schemas.openxmlformats.org/officeDocument/2006/relationships/customXml" Target="../ink/ink3.xml"/><Relationship Id="rId12" Type="http://schemas.openxmlformats.org/officeDocument/2006/relationships/image" Target="../media/image2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image" Target="../media/image16.jpeg"/><Relationship Id="rId2" Type="http://schemas.openxmlformats.org/officeDocument/2006/relationships/image" Target="../media/image15.jpeg"/><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5.xml"/><Relationship Id="rId24" Type="http://schemas.openxmlformats.org/officeDocument/2006/relationships/image" Target="../media/image26.png"/><Relationship Id="rId32" Type="http://schemas.openxmlformats.org/officeDocument/2006/relationships/customXml" Target="../ink/ink16.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8.png"/><Relationship Id="rId36"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6.png"/><Relationship Id="rId9" Type="http://schemas.openxmlformats.org/officeDocument/2006/relationships/customXml" Target="../ink/ink4.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3.xml"/><Relationship Id="rId30" Type="http://schemas.openxmlformats.org/officeDocument/2006/relationships/image" Target="../media/image29.png"/><Relationship Id="rId35" Type="http://schemas.openxmlformats.org/officeDocument/2006/relationships/image" Target="../media/image31.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199B380-5945-6903-9313-7D2B8D3ACBCB}"/>
              </a:ext>
            </a:extLst>
          </p:cNvPr>
          <p:cNvPicPr>
            <a:picLocks noChangeAspect="1"/>
          </p:cNvPicPr>
          <p:nvPr/>
        </p:nvPicPr>
        <p:blipFill rotWithShape="1">
          <a:blip r:embed="rId3">
            <a:extLst>
              <a:ext uri="{28A0092B-C50C-407E-A947-70E740481C1C}">
                <a14:useLocalDpi xmlns:a14="http://schemas.microsoft.com/office/drawing/2010/main" val="0"/>
              </a:ext>
            </a:extLst>
          </a:blip>
          <a:srcRect t="20508" b="44980"/>
          <a:stretch/>
        </p:blipFill>
        <p:spPr>
          <a:xfrm>
            <a:off x="-1" y="-1"/>
            <a:ext cx="12192002" cy="6858001"/>
          </a:xfrm>
          <a:prstGeom prst="rect">
            <a:avLst/>
          </a:prstGeom>
        </p:spPr>
      </p:pic>
      <p:sp>
        <p:nvSpPr>
          <p:cNvPr id="2" name="文本框 1">
            <a:extLst>
              <a:ext uri="{FF2B5EF4-FFF2-40B4-BE49-F238E27FC236}">
                <a16:creationId xmlns:a16="http://schemas.microsoft.com/office/drawing/2014/main" id="{D444F78D-93CA-E42A-E1A3-D11A87B079EC}"/>
              </a:ext>
            </a:extLst>
          </p:cNvPr>
          <p:cNvSpPr txBox="1"/>
          <p:nvPr/>
        </p:nvSpPr>
        <p:spPr>
          <a:xfrm>
            <a:off x="1318932" y="2105560"/>
            <a:ext cx="9554135" cy="1323439"/>
          </a:xfrm>
          <a:prstGeom prst="rect">
            <a:avLst/>
          </a:prstGeom>
          <a:noFill/>
        </p:spPr>
        <p:txBody>
          <a:bodyPr wrap="square" rtlCol="0">
            <a:spAutoFit/>
          </a:bodyPr>
          <a:lstStyle/>
          <a:p>
            <a:r>
              <a:rPr lang="zh-CN" altLang="en-US" sz="8000" dirty="0">
                <a:latin typeface="华文新魏" panose="02010800040101010101" pitchFamily="2" charset="-122"/>
                <a:ea typeface="华文新魏" panose="02010800040101010101" pitchFamily="2" charset="-122"/>
              </a:rPr>
              <a:t>学习情况及经验分享</a:t>
            </a:r>
          </a:p>
        </p:txBody>
      </p:sp>
    </p:spTree>
    <p:extLst>
      <p:ext uri="{BB962C8B-B14F-4D97-AF65-F5344CB8AC3E}">
        <p14:creationId xmlns:p14="http://schemas.microsoft.com/office/powerpoint/2010/main" val="218915250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论文学习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1395307" y="2018453"/>
            <a:ext cx="9137227" cy="1754326"/>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基于深度学习的目标检测算法 </a:t>
            </a:r>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实现</a:t>
            </a:r>
            <a:r>
              <a:rPr lang="en-US" altLang="zh-CN" sz="3600" dirty="0">
                <a:latin typeface="华文新魏" panose="02010800040101010101" pitchFamily="2" charset="-122"/>
                <a:ea typeface="华文新魏" panose="02010800040101010101" pitchFamily="2" charset="-122"/>
              </a:rPr>
              <a:t>》</a:t>
            </a:r>
          </a:p>
          <a:p>
            <a:pPr algn="r"/>
            <a:endParaRPr lang="en-US" altLang="zh-CN" sz="3600" dirty="0">
              <a:latin typeface="华文新魏" panose="02010800040101010101" pitchFamily="2" charset="-122"/>
              <a:ea typeface="华文新魏" panose="02010800040101010101" pitchFamily="2" charset="-122"/>
            </a:endParaRPr>
          </a:p>
          <a:p>
            <a:pPr algn="r"/>
            <a:r>
              <a:rPr lang="zh-CN" altLang="en-US" sz="3600" dirty="0">
                <a:latin typeface="华文新魏" panose="02010800040101010101" pitchFamily="2" charset="-122"/>
                <a:ea typeface="华文新魏" panose="02010800040101010101" pitchFamily="2" charset="-122"/>
              </a:rPr>
              <a:t>邹丹音  </a:t>
            </a:r>
            <a:endParaRPr lang="zh-CN" altLang="en-US"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967CF9BD-82B4-5F2B-B8D9-F7BA2599B781}"/>
              </a:ext>
            </a:extLst>
          </p:cNvPr>
          <p:cNvSpPr txBox="1"/>
          <p:nvPr/>
        </p:nvSpPr>
        <p:spPr>
          <a:xfrm>
            <a:off x="1849121" y="4477173"/>
            <a:ext cx="2357120"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深度学习？</a:t>
            </a:r>
          </a:p>
        </p:txBody>
      </p:sp>
      <p:sp>
        <p:nvSpPr>
          <p:cNvPr id="7" name="文本框 6">
            <a:extLst>
              <a:ext uri="{FF2B5EF4-FFF2-40B4-BE49-F238E27FC236}">
                <a16:creationId xmlns:a16="http://schemas.microsoft.com/office/drawing/2014/main" id="{365B5A7C-2E0C-94FE-C62D-D0E5854DC58C}"/>
              </a:ext>
            </a:extLst>
          </p:cNvPr>
          <p:cNvSpPr txBox="1"/>
          <p:nvPr/>
        </p:nvSpPr>
        <p:spPr>
          <a:xfrm>
            <a:off x="4660054" y="4477173"/>
            <a:ext cx="2357120"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目标检测？</a:t>
            </a:r>
          </a:p>
        </p:txBody>
      </p:sp>
      <p:sp>
        <p:nvSpPr>
          <p:cNvPr id="8" name="文本框 7">
            <a:extLst>
              <a:ext uri="{FF2B5EF4-FFF2-40B4-BE49-F238E27FC236}">
                <a16:creationId xmlns:a16="http://schemas.microsoft.com/office/drawing/2014/main" id="{C5612B9F-CDEE-FDDE-02DA-74D8924A90AE}"/>
              </a:ext>
            </a:extLst>
          </p:cNvPr>
          <p:cNvSpPr txBox="1"/>
          <p:nvPr/>
        </p:nvSpPr>
        <p:spPr>
          <a:xfrm>
            <a:off x="7406641" y="4477172"/>
            <a:ext cx="2357120"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22677649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目标检测</a:t>
            </a:r>
            <a:endParaRPr lang="zh-CN" altLang="en-US"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7F2844F2-BB39-8311-8765-FF18A8428697}"/>
              </a:ext>
            </a:extLst>
          </p:cNvPr>
          <p:cNvSpPr txBox="1"/>
          <p:nvPr/>
        </p:nvSpPr>
        <p:spPr>
          <a:xfrm>
            <a:off x="246490" y="2860503"/>
            <a:ext cx="11620389" cy="3108543"/>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计算机视觉中关于图像识别有四大类任务：</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）分类</a:t>
            </a:r>
            <a:r>
              <a:rPr lang="en-US" altLang="zh-CN" sz="2800" dirty="0">
                <a:latin typeface="华文新魏" panose="02010800040101010101" pitchFamily="2" charset="-122"/>
                <a:ea typeface="华文新魏" panose="02010800040101010101" pitchFamily="2" charset="-122"/>
              </a:rPr>
              <a:t>-Classification</a:t>
            </a:r>
            <a:r>
              <a:rPr lang="zh-CN" altLang="en-US" sz="2800" dirty="0">
                <a:latin typeface="华文新魏" panose="02010800040101010101" pitchFamily="2" charset="-122"/>
                <a:ea typeface="华文新魏" panose="02010800040101010101" pitchFamily="2" charset="-122"/>
              </a:rPr>
              <a:t>：   给定一张图片或一段视频判断里面</a:t>
            </a:r>
            <a:r>
              <a:rPr lang="zh-CN" altLang="en-US" sz="2800" dirty="0">
                <a:solidFill>
                  <a:srgbClr val="FF0000"/>
                </a:solidFill>
                <a:latin typeface="华文新魏" panose="02010800040101010101" pitchFamily="2" charset="-122"/>
                <a:ea typeface="华文新魏" panose="02010800040101010101" pitchFamily="2" charset="-122"/>
              </a:rPr>
              <a:t>包含什么类别的目标</a:t>
            </a:r>
            <a:r>
              <a:rPr lang="zh-CN" altLang="en-US" sz="2800" dirty="0">
                <a:latin typeface="华文新魏" panose="02010800040101010101" pitchFamily="2" charset="-122"/>
                <a:ea typeface="华文新魏" panose="02010800040101010101" pitchFamily="2" charset="-122"/>
              </a:rPr>
              <a:t>。</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）定位</a:t>
            </a:r>
            <a:r>
              <a:rPr lang="en-US" altLang="zh-CN" sz="2800" dirty="0">
                <a:latin typeface="华文新魏" panose="02010800040101010101" pitchFamily="2" charset="-122"/>
                <a:ea typeface="华文新魏" panose="02010800040101010101" pitchFamily="2" charset="-122"/>
              </a:rPr>
              <a:t>-Location</a:t>
            </a:r>
            <a:r>
              <a:rPr lang="zh-CN" altLang="en-US" sz="2800" dirty="0">
                <a:latin typeface="华文新魏" panose="02010800040101010101" pitchFamily="2" charset="-122"/>
                <a:ea typeface="华文新魏" panose="02010800040101010101" pitchFamily="2" charset="-122"/>
              </a:rPr>
              <a:t>：         定位出这个目标的</a:t>
            </a:r>
            <a:r>
              <a:rPr lang="zh-CN" altLang="en-US" sz="2800" dirty="0">
                <a:solidFill>
                  <a:srgbClr val="FF0000"/>
                </a:solidFill>
                <a:latin typeface="华文新魏" panose="02010800040101010101" pitchFamily="2" charset="-122"/>
                <a:ea typeface="华文新魏" panose="02010800040101010101" pitchFamily="2" charset="-122"/>
              </a:rPr>
              <a:t>位置</a:t>
            </a:r>
            <a:r>
              <a:rPr lang="zh-CN" altLang="en-US" sz="2800" dirty="0">
                <a:latin typeface="华文新魏" panose="02010800040101010101" pitchFamily="2" charset="-122"/>
                <a:ea typeface="华文新魏" panose="02010800040101010101" pitchFamily="2" charset="-122"/>
              </a:rPr>
              <a:t>。</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）检测</a:t>
            </a:r>
            <a:r>
              <a:rPr lang="en-US" altLang="zh-CN" sz="2800" dirty="0">
                <a:latin typeface="华文新魏" panose="02010800040101010101" pitchFamily="2" charset="-122"/>
                <a:ea typeface="华文新魏" panose="02010800040101010101" pitchFamily="2" charset="-122"/>
              </a:rPr>
              <a:t>-Detection</a:t>
            </a:r>
            <a:r>
              <a:rPr lang="zh-CN" altLang="en-US" sz="2800" dirty="0">
                <a:latin typeface="华文新魏" panose="02010800040101010101" pitchFamily="2" charset="-122"/>
                <a:ea typeface="华文新魏" panose="02010800040101010101" pitchFamily="2" charset="-122"/>
              </a:rPr>
              <a:t>：       定位出这个目标的</a:t>
            </a:r>
            <a:r>
              <a:rPr lang="zh-CN" altLang="en-US" sz="2800" dirty="0">
                <a:solidFill>
                  <a:srgbClr val="FF0000"/>
                </a:solidFill>
                <a:latin typeface="华文新魏" panose="02010800040101010101" pitchFamily="2" charset="-122"/>
                <a:ea typeface="华文新魏" panose="02010800040101010101" pitchFamily="2" charset="-122"/>
              </a:rPr>
              <a:t>位置</a:t>
            </a:r>
            <a:r>
              <a:rPr lang="zh-CN" altLang="en-US" sz="2800" dirty="0">
                <a:latin typeface="华文新魏" panose="02010800040101010101" pitchFamily="2" charset="-122"/>
                <a:ea typeface="华文新魏" panose="02010800040101010101" pitchFamily="2" charset="-122"/>
              </a:rPr>
              <a:t>并且</a:t>
            </a:r>
            <a:r>
              <a:rPr lang="zh-CN" altLang="en-US" sz="2800" dirty="0">
                <a:solidFill>
                  <a:srgbClr val="FF0000"/>
                </a:solidFill>
                <a:latin typeface="华文新魏" panose="02010800040101010101" pitchFamily="2" charset="-122"/>
                <a:ea typeface="华文新魏" panose="02010800040101010101" pitchFamily="2" charset="-122"/>
              </a:rPr>
              <a:t>知道目标物是什么</a:t>
            </a:r>
            <a:r>
              <a:rPr lang="zh-CN" altLang="en-US" sz="2800" dirty="0">
                <a:latin typeface="华文新魏" panose="02010800040101010101" pitchFamily="2" charset="-122"/>
                <a:ea typeface="华文新魏" panose="02010800040101010101" pitchFamily="2" charset="-122"/>
              </a:rPr>
              <a:t>。</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）分割</a:t>
            </a:r>
            <a:r>
              <a:rPr lang="en-US" altLang="zh-CN" sz="2800" dirty="0">
                <a:latin typeface="华文新魏" panose="02010800040101010101" pitchFamily="2" charset="-122"/>
                <a:ea typeface="华文新魏" panose="02010800040101010101" pitchFamily="2" charset="-122"/>
              </a:rPr>
              <a:t>-Segmentation</a:t>
            </a:r>
            <a:r>
              <a:rPr lang="zh-CN" altLang="en-US" sz="2800" dirty="0">
                <a:latin typeface="华文新魏" panose="02010800040101010101" pitchFamily="2" charset="-122"/>
                <a:ea typeface="华文新魏" panose="02010800040101010101" pitchFamily="2" charset="-122"/>
              </a:rPr>
              <a:t>：分为</a:t>
            </a:r>
            <a:r>
              <a:rPr lang="zh-CN" altLang="en-US" sz="2800" dirty="0">
                <a:solidFill>
                  <a:srgbClr val="FF0000"/>
                </a:solidFill>
                <a:latin typeface="华文新魏" panose="02010800040101010101" pitchFamily="2" charset="-122"/>
                <a:ea typeface="华文新魏" panose="02010800040101010101" pitchFamily="2" charset="-122"/>
              </a:rPr>
              <a:t>实例的分割</a:t>
            </a:r>
            <a:r>
              <a:rPr lang="zh-CN" altLang="en-US" sz="2800" dirty="0">
                <a:latin typeface="华文新魏" panose="02010800040101010101" pitchFamily="2" charset="-122"/>
                <a:ea typeface="华文新魏" panose="02010800040101010101" pitchFamily="2" charset="-122"/>
              </a:rPr>
              <a:t>和</a:t>
            </a:r>
            <a:r>
              <a:rPr lang="zh-CN" altLang="en-US" sz="2800" dirty="0">
                <a:solidFill>
                  <a:srgbClr val="FF0000"/>
                </a:solidFill>
                <a:latin typeface="华文新魏" panose="02010800040101010101" pitchFamily="2" charset="-122"/>
                <a:ea typeface="华文新魏" panose="02010800040101010101" pitchFamily="2" charset="-122"/>
              </a:rPr>
              <a:t>场景分割，</a:t>
            </a:r>
            <a:r>
              <a:rPr lang="zh-CN" altLang="en-US" sz="2800" dirty="0">
                <a:latin typeface="华文新魏" panose="02010800040101010101" pitchFamily="2" charset="-122"/>
                <a:ea typeface="华文新魏" panose="02010800040101010101" pitchFamily="2" charset="-122"/>
              </a:rPr>
              <a:t>解决“</a:t>
            </a:r>
            <a:r>
              <a:rPr lang="zh-CN" altLang="en-US" sz="2800" dirty="0">
                <a:solidFill>
                  <a:srgbClr val="FF0000"/>
                </a:solidFill>
                <a:latin typeface="华文新魏" panose="02010800040101010101" pitchFamily="2" charset="-122"/>
                <a:ea typeface="华文新魏" panose="02010800040101010101" pitchFamily="2" charset="-122"/>
              </a:rPr>
              <a:t>每一个像素属于哪个目标物或场景</a:t>
            </a:r>
            <a:r>
              <a:rPr lang="zh-CN" altLang="en-US" sz="2800" dirty="0">
                <a:latin typeface="华文新魏" panose="02010800040101010101" pitchFamily="2" charset="-122"/>
                <a:ea typeface="华文新魏" panose="02010800040101010101" pitchFamily="2" charset="-122"/>
              </a:rPr>
              <a:t>”的问题。</a:t>
            </a:r>
          </a:p>
        </p:txBody>
      </p:sp>
      <p:pic>
        <p:nvPicPr>
          <p:cNvPr id="3074" name="Picture 2">
            <a:extLst>
              <a:ext uri="{FF2B5EF4-FFF2-40B4-BE49-F238E27FC236}">
                <a16:creationId xmlns:a16="http://schemas.microsoft.com/office/drawing/2014/main" id="{1A42D331-F8CE-AE32-2A46-E6E68CC4D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61" y="2617276"/>
            <a:ext cx="10240433" cy="424072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9B159C3-42AB-10FE-482E-2594ADF030AB}"/>
              </a:ext>
            </a:extLst>
          </p:cNvPr>
          <p:cNvSpPr txBox="1"/>
          <p:nvPr/>
        </p:nvSpPr>
        <p:spPr>
          <a:xfrm>
            <a:off x="515620" y="1106177"/>
            <a:ext cx="10085494" cy="1692771"/>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“找出图像中所</a:t>
            </a:r>
            <a:r>
              <a:rPr lang="zh-CN" altLang="en-US" sz="2800" dirty="0">
                <a:solidFill>
                  <a:srgbClr val="FF0000"/>
                </a:solidFill>
                <a:latin typeface="华文新魏" panose="02010800040101010101" pitchFamily="2" charset="-122"/>
                <a:ea typeface="华文新魏" panose="02010800040101010101" pitchFamily="2" charset="-122"/>
              </a:rPr>
              <a:t>有感兴趣的目标</a:t>
            </a:r>
            <a:r>
              <a:rPr lang="zh-CN" altLang="en-US" sz="2800" dirty="0">
                <a:latin typeface="华文新魏" panose="02010800040101010101" pitchFamily="2" charset="-122"/>
                <a:ea typeface="华文新魏" panose="02010800040101010101" pitchFamily="2" charset="-122"/>
              </a:rPr>
              <a:t>（物体），确定它们的</a:t>
            </a:r>
            <a:r>
              <a:rPr lang="zh-CN" altLang="en-US" sz="2800" dirty="0">
                <a:solidFill>
                  <a:srgbClr val="FF0000"/>
                </a:solidFill>
                <a:latin typeface="华文新魏" panose="02010800040101010101" pitchFamily="2" charset="-122"/>
                <a:ea typeface="华文新魏" panose="02010800040101010101" pitchFamily="2" charset="-122"/>
              </a:rPr>
              <a:t>类别</a:t>
            </a:r>
            <a:r>
              <a:rPr lang="zh-CN" altLang="en-US" sz="2800" dirty="0">
                <a:latin typeface="华文新魏" panose="02010800040101010101" pitchFamily="2" charset="-122"/>
                <a:ea typeface="华文新魏" panose="02010800040101010101" pitchFamily="2" charset="-122"/>
              </a:rPr>
              <a:t>和</a:t>
            </a:r>
            <a:r>
              <a:rPr lang="zh-CN" altLang="en-US" sz="2800" dirty="0">
                <a:solidFill>
                  <a:srgbClr val="FF0000"/>
                </a:solidFill>
                <a:latin typeface="华文新魏" panose="02010800040101010101" pitchFamily="2" charset="-122"/>
                <a:ea typeface="华文新魏" panose="02010800040101010101" pitchFamily="2" charset="-122"/>
              </a:rPr>
              <a:t>位置</a:t>
            </a:r>
            <a:r>
              <a:rPr lang="zh-CN" altLang="en-US" sz="2800" dirty="0">
                <a:latin typeface="华文新魏" panose="02010800040101010101" pitchFamily="2" charset="-122"/>
                <a:ea typeface="华文新魏" panose="02010800040101010101" pitchFamily="2" charset="-122"/>
              </a:rPr>
              <a:t>”</a:t>
            </a:r>
            <a:endParaRPr lang="en-US" altLang="zh-CN" sz="2800" dirty="0">
              <a:latin typeface="华文新魏" panose="02010800040101010101" pitchFamily="2" charset="-122"/>
              <a:ea typeface="华文新魏" panose="02010800040101010101" pitchFamily="2" charset="-122"/>
            </a:endParaRPr>
          </a:p>
          <a:p>
            <a:r>
              <a:rPr lang="en-US" altLang="zh-CN" sz="4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是</a:t>
            </a:r>
            <a:r>
              <a:rPr lang="zh-CN" altLang="en-US" sz="2800" dirty="0">
                <a:solidFill>
                  <a:srgbClr val="FF0000"/>
                </a:solidFill>
                <a:latin typeface="华文新魏" panose="02010800040101010101" pitchFamily="2" charset="-122"/>
                <a:ea typeface="华文新魏" panose="02010800040101010101" pitchFamily="2" charset="-122"/>
              </a:rPr>
              <a:t>计算机视觉领域</a:t>
            </a:r>
            <a:r>
              <a:rPr lang="zh-CN" altLang="en-US" sz="2800" dirty="0">
                <a:latin typeface="华文新魏" panose="02010800040101010101" pitchFamily="2" charset="-122"/>
                <a:ea typeface="华文新魏" panose="02010800040101010101" pitchFamily="2" charset="-122"/>
              </a:rPr>
              <a:t>的核心问题</a:t>
            </a:r>
          </a:p>
        </p:txBody>
      </p:sp>
    </p:spTree>
    <p:extLst>
      <p:ext uri="{BB962C8B-B14F-4D97-AF65-F5344CB8AC3E}">
        <p14:creationId xmlns:p14="http://schemas.microsoft.com/office/powerpoint/2010/main" val="41495673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目标检测算法</a:t>
            </a:r>
            <a:endParaRPr lang="zh-CN" alt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115F7A66-FCED-E563-4D55-450601239A0A}"/>
              </a:ext>
            </a:extLst>
          </p:cNvPr>
          <p:cNvSpPr txBox="1"/>
          <p:nvPr/>
        </p:nvSpPr>
        <p:spPr>
          <a:xfrm>
            <a:off x="270933" y="1279942"/>
            <a:ext cx="11541760" cy="4832092"/>
          </a:xfrm>
          <a:prstGeom prst="rect">
            <a:avLst/>
          </a:prstGeom>
          <a:noFill/>
        </p:spPr>
        <p:txBody>
          <a:bodyPr wrap="square">
            <a:spAutoFit/>
          </a:bodyPr>
          <a:lstStyle/>
          <a:p>
            <a:r>
              <a:rPr lang="zh-CN" altLang="en-US" sz="2800" dirty="0">
                <a:latin typeface="华文新魏" panose="02010800040101010101" pitchFamily="2" charset="-122"/>
                <a:ea typeface="华文新魏" panose="02010800040101010101" pitchFamily="2" charset="-122"/>
              </a:rPr>
              <a:t>1）</a:t>
            </a:r>
            <a:r>
              <a:rPr lang="zh-CN" altLang="en-US" sz="2800" u="sng" dirty="0">
                <a:solidFill>
                  <a:srgbClr val="FF0000"/>
                </a:solidFill>
                <a:latin typeface="华文新魏" panose="02010800040101010101" pitchFamily="2" charset="-122"/>
                <a:ea typeface="华文新魏" panose="02010800040101010101" pitchFamily="2" charset="-122"/>
              </a:rPr>
              <a:t>Tow Stage  </a:t>
            </a:r>
            <a:r>
              <a:rPr lang="zh-CN" altLang="en-US" sz="2800" dirty="0">
                <a:latin typeface="华文新魏" panose="02010800040101010101" pitchFamily="2" charset="-122"/>
                <a:ea typeface="华文新魏" panose="02010800040101010101" pitchFamily="2" charset="-122"/>
              </a:rPr>
              <a:t>先进行</a:t>
            </a:r>
            <a:r>
              <a:rPr lang="zh-CN" altLang="en-US" sz="2800" dirty="0">
                <a:solidFill>
                  <a:srgbClr val="FF0000"/>
                </a:solidFill>
                <a:latin typeface="华文新魏" panose="02010800040101010101" pitchFamily="2" charset="-122"/>
                <a:ea typeface="华文新魏" panose="02010800040101010101" pitchFamily="2" charset="-122"/>
              </a:rPr>
              <a:t>区域生成</a:t>
            </a:r>
            <a:r>
              <a:rPr lang="zh-CN" altLang="en-US" sz="2800" dirty="0">
                <a:latin typeface="华文新魏" panose="02010800040101010101" pitchFamily="2" charset="-122"/>
                <a:ea typeface="华文新魏" panose="02010800040101010101" pitchFamily="2" charset="-122"/>
              </a:rPr>
              <a:t>，该区域称之为region proposal（简称RP，一个有可能包含待检物体的预选框），再通过</a:t>
            </a:r>
            <a:r>
              <a:rPr lang="zh-CN" altLang="en-US" sz="2800" u="sng" dirty="0">
                <a:latin typeface="华文新魏" panose="02010800040101010101" pitchFamily="2" charset="-122"/>
                <a:ea typeface="华文新魏" panose="02010800040101010101" pitchFamily="2" charset="-122"/>
              </a:rPr>
              <a:t>卷积神经网络</a:t>
            </a:r>
            <a:r>
              <a:rPr lang="zh-CN" altLang="en-US" sz="2800" dirty="0">
                <a:latin typeface="华文新魏" panose="02010800040101010101" pitchFamily="2" charset="-122"/>
                <a:ea typeface="华文新魏" panose="02010800040101010101" pitchFamily="2" charset="-122"/>
              </a:rPr>
              <a:t>进行样本分类。</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任务流程：特征提取 --&gt; 生成RP --&gt; 分类/定位回归。</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常见tow stage目标检测算法有：</a:t>
            </a:r>
            <a:r>
              <a:rPr lang="zh-CN" altLang="en-US" sz="2800" u="sng" dirty="0">
                <a:solidFill>
                  <a:srgbClr val="FF0000"/>
                </a:solidFill>
                <a:latin typeface="华文新魏" panose="02010800040101010101" pitchFamily="2" charset="-122"/>
                <a:ea typeface="华文新魏" panose="02010800040101010101" pitchFamily="2" charset="-122"/>
              </a:rPr>
              <a:t>R-CNN</a:t>
            </a:r>
            <a:r>
              <a:rPr lang="zh-CN" altLang="en-US" sz="2800" dirty="0">
                <a:latin typeface="华文新魏" panose="02010800040101010101" pitchFamily="2" charset="-122"/>
                <a:ea typeface="华文新魏" panose="02010800040101010101" pitchFamily="2" charset="-122"/>
              </a:rPr>
              <a:t>、SPP-Net、Fast R-CNN、Faster R-CNN和R-FCN等。</a:t>
            </a:r>
            <a:endParaRPr lang="en-US" altLang="zh-CN" sz="2800" dirty="0">
              <a:latin typeface="华文新魏" panose="02010800040101010101" pitchFamily="2" charset="-122"/>
              <a:ea typeface="华文新魏" panose="02010800040101010101" pitchFamily="2" charset="-122"/>
            </a:endParaRPr>
          </a:p>
          <a:p>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2）</a:t>
            </a:r>
            <a:r>
              <a:rPr lang="zh-CN" altLang="en-US" sz="2800" u="sng" dirty="0">
                <a:solidFill>
                  <a:srgbClr val="FF0000"/>
                </a:solidFill>
                <a:latin typeface="华文新魏" panose="02010800040101010101" pitchFamily="2" charset="-122"/>
                <a:ea typeface="华文新魏" panose="02010800040101010101" pitchFamily="2" charset="-122"/>
              </a:rPr>
              <a:t>One Stage  </a:t>
            </a:r>
            <a:r>
              <a:rPr lang="zh-CN" altLang="en-US" sz="2800" dirty="0">
                <a:latin typeface="华文新魏" panose="02010800040101010101" pitchFamily="2" charset="-122"/>
                <a:ea typeface="华文新魏" panose="02010800040101010101" pitchFamily="2" charset="-122"/>
              </a:rPr>
              <a:t>不用RP，</a:t>
            </a:r>
            <a:r>
              <a:rPr lang="zh-CN" altLang="en-US" sz="2800" dirty="0">
                <a:solidFill>
                  <a:srgbClr val="FF0000"/>
                </a:solidFill>
                <a:latin typeface="华文新魏" panose="02010800040101010101" pitchFamily="2" charset="-122"/>
                <a:ea typeface="华文新魏" panose="02010800040101010101" pitchFamily="2" charset="-122"/>
              </a:rPr>
              <a:t>直接在网络中提取特征</a:t>
            </a:r>
            <a:r>
              <a:rPr lang="zh-CN" altLang="en-US" sz="2800" dirty="0">
                <a:latin typeface="华文新魏" panose="02010800040101010101" pitchFamily="2" charset="-122"/>
                <a:ea typeface="华文新魏" panose="02010800040101010101" pitchFamily="2" charset="-122"/>
              </a:rPr>
              <a:t>来预测物体分类和位置。任务流程：特征提取–&gt; 分类/定位回归。</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常见的one stage目标检测算法有：OverFeat、</a:t>
            </a:r>
            <a:r>
              <a:rPr lang="zh-CN" altLang="en-US" sz="2800" u="sng" dirty="0">
                <a:solidFill>
                  <a:srgbClr val="FF0000"/>
                </a:solidFill>
                <a:latin typeface="华文新魏" panose="02010800040101010101" pitchFamily="2" charset="-122"/>
                <a:ea typeface="华文新魏" panose="02010800040101010101" pitchFamily="2" charset="-122"/>
              </a:rPr>
              <a:t>YOLOv1</a:t>
            </a:r>
            <a:r>
              <a:rPr lang="zh-CN" altLang="en-US" sz="2800" u="sng" dirty="0">
                <a:latin typeface="华文新魏" panose="02010800040101010101" pitchFamily="2" charset="-122"/>
                <a:ea typeface="华文新魏" panose="02010800040101010101" pitchFamily="2" charset="-122"/>
              </a:rPr>
              <a:t>、YOLOv2、YOLOv3</a:t>
            </a:r>
            <a:r>
              <a:rPr lang="zh-CN" altLang="en-US" sz="2800" dirty="0">
                <a:latin typeface="华文新魏" panose="02010800040101010101" pitchFamily="2" charset="-122"/>
                <a:ea typeface="华文新魏" panose="02010800040101010101" pitchFamily="2" charset="-122"/>
              </a:rPr>
              <a:t>、SSD和RetinaNet等。</a:t>
            </a:r>
          </a:p>
        </p:txBody>
      </p:sp>
      <p:pic>
        <p:nvPicPr>
          <p:cNvPr id="6" name="图片 5">
            <a:extLst>
              <a:ext uri="{FF2B5EF4-FFF2-40B4-BE49-F238E27FC236}">
                <a16:creationId xmlns:a16="http://schemas.microsoft.com/office/drawing/2014/main" id="{CC9AFBC9-78AF-D2D5-5166-AD3975F83C28}"/>
              </a:ext>
            </a:extLst>
          </p:cNvPr>
          <p:cNvPicPr>
            <a:picLocks noChangeAspect="1"/>
          </p:cNvPicPr>
          <p:nvPr/>
        </p:nvPicPr>
        <p:blipFill>
          <a:blip r:embed="rId2"/>
          <a:stretch>
            <a:fillRect/>
          </a:stretch>
        </p:blipFill>
        <p:spPr>
          <a:xfrm>
            <a:off x="27093" y="1126530"/>
            <a:ext cx="6262416" cy="5489379"/>
          </a:xfrm>
          <a:prstGeom prst="rect">
            <a:avLst/>
          </a:prstGeom>
        </p:spPr>
      </p:pic>
      <p:pic>
        <p:nvPicPr>
          <p:cNvPr id="12" name="图片 11">
            <a:extLst>
              <a:ext uri="{FF2B5EF4-FFF2-40B4-BE49-F238E27FC236}">
                <a16:creationId xmlns:a16="http://schemas.microsoft.com/office/drawing/2014/main" id="{4658F6DB-9062-06A4-02D6-BA4A1726A314}"/>
              </a:ext>
            </a:extLst>
          </p:cNvPr>
          <p:cNvPicPr>
            <a:picLocks noChangeAspect="1"/>
          </p:cNvPicPr>
          <p:nvPr/>
        </p:nvPicPr>
        <p:blipFill>
          <a:blip r:embed="rId3"/>
          <a:stretch>
            <a:fillRect/>
          </a:stretch>
        </p:blipFill>
        <p:spPr>
          <a:xfrm>
            <a:off x="6289509" y="1126530"/>
            <a:ext cx="5902491" cy="5489379"/>
          </a:xfrm>
          <a:prstGeom prst="rect">
            <a:avLst/>
          </a:prstGeom>
        </p:spPr>
      </p:pic>
      <p:sp>
        <p:nvSpPr>
          <p:cNvPr id="13" name="文本框 12">
            <a:extLst>
              <a:ext uri="{FF2B5EF4-FFF2-40B4-BE49-F238E27FC236}">
                <a16:creationId xmlns:a16="http://schemas.microsoft.com/office/drawing/2014/main" id="{9E9A7FA3-6D7A-1904-D5D3-1966FF684593}"/>
              </a:ext>
            </a:extLst>
          </p:cNvPr>
          <p:cNvSpPr txBox="1"/>
          <p:nvPr/>
        </p:nvSpPr>
        <p:spPr>
          <a:xfrm>
            <a:off x="7839986" y="1639057"/>
            <a:ext cx="3679983" cy="369332"/>
          </a:xfrm>
          <a:prstGeom prst="rect">
            <a:avLst/>
          </a:prstGeom>
          <a:noFill/>
        </p:spPr>
        <p:txBody>
          <a:bodyPr wrap="square">
            <a:spAutoFit/>
          </a:bodyPr>
          <a:lstStyle/>
          <a:p>
            <a:r>
              <a:rPr lang="en-US" altLang="zh-CN" dirty="0"/>
              <a:t>YOLO</a:t>
            </a:r>
            <a:r>
              <a:rPr lang="zh-CN" altLang="en-US" dirty="0"/>
              <a:t>：“</a:t>
            </a:r>
            <a:r>
              <a:rPr lang="en-US" altLang="zh-CN" dirty="0"/>
              <a:t>You Only Look Once</a:t>
            </a:r>
            <a:r>
              <a:rPr lang="zh-CN" altLang="en-US" dirty="0"/>
              <a:t>”</a:t>
            </a:r>
          </a:p>
        </p:txBody>
      </p:sp>
    </p:spTree>
    <p:extLst>
      <p:ext uri="{BB962C8B-B14F-4D97-AF65-F5344CB8AC3E}">
        <p14:creationId xmlns:p14="http://schemas.microsoft.com/office/powerpoint/2010/main" val="41863381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论文学习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1395307" y="2018453"/>
            <a:ext cx="9137227" cy="1754326"/>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基于深度学习的目标检测算法 </a:t>
            </a:r>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实现</a:t>
            </a:r>
            <a:r>
              <a:rPr lang="en-US" altLang="zh-CN" sz="3600" dirty="0">
                <a:latin typeface="华文新魏" panose="02010800040101010101" pitchFamily="2" charset="-122"/>
                <a:ea typeface="华文新魏" panose="02010800040101010101" pitchFamily="2" charset="-122"/>
              </a:rPr>
              <a:t>》</a:t>
            </a:r>
          </a:p>
          <a:p>
            <a:pPr algn="r"/>
            <a:endParaRPr lang="en-US" altLang="zh-CN" sz="3600" dirty="0">
              <a:latin typeface="华文新魏" panose="02010800040101010101" pitchFamily="2" charset="-122"/>
              <a:ea typeface="华文新魏" panose="02010800040101010101" pitchFamily="2" charset="-122"/>
            </a:endParaRPr>
          </a:p>
          <a:p>
            <a:pPr algn="r"/>
            <a:r>
              <a:rPr lang="zh-CN" altLang="en-US" sz="3600" dirty="0">
                <a:latin typeface="华文新魏" panose="02010800040101010101" pitchFamily="2" charset="-122"/>
                <a:ea typeface="华文新魏" panose="02010800040101010101" pitchFamily="2" charset="-122"/>
              </a:rPr>
              <a:t>邹丹音  </a:t>
            </a:r>
            <a:endParaRPr lang="zh-CN" alt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365B5A7C-2E0C-94FE-C62D-D0E5854DC58C}"/>
              </a:ext>
            </a:extLst>
          </p:cNvPr>
          <p:cNvSpPr txBox="1"/>
          <p:nvPr/>
        </p:nvSpPr>
        <p:spPr>
          <a:xfrm>
            <a:off x="4660054" y="4477173"/>
            <a:ext cx="2357120"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目标检测？</a:t>
            </a:r>
          </a:p>
        </p:txBody>
      </p:sp>
      <p:sp>
        <p:nvSpPr>
          <p:cNvPr id="8" name="文本框 7">
            <a:extLst>
              <a:ext uri="{FF2B5EF4-FFF2-40B4-BE49-F238E27FC236}">
                <a16:creationId xmlns:a16="http://schemas.microsoft.com/office/drawing/2014/main" id="{C5612B9F-CDEE-FDDE-02DA-74D8924A90AE}"/>
              </a:ext>
            </a:extLst>
          </p:cNvPr>
          <p:cNvSpPr txBox="1"/>
          <p:nvPr/>
        </p:nvSpPr>
        <p:spPr>
          <a:xfrm>
            <a:off x="7406641" y="4477172"/>
            <a:ext cx="2357120"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291417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FPGA</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555413" y="1456267"/>
            <a:ext cx="4422987"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“数字世界的乐高”</a:t>
            </a:r>
            <a:endParaRPr lang="zh-CN" altLang="en-US" dirty="0">
              <a:latin typeface="华文新魏" panose="02010800040101010101" pitchFamily="2" charset="-122"/>
              <a:ea typeface="华文新魏" panose="02010800040101010101" pitchFamily="2" charset="-122"/>
            </a:endParaRPr>
          </a:p>
        </p:txBody>
      </p:sp>
      <p:pic>
        <p:nvPicPr>
          <p:cNvPr id="5122" name="Picture 2" descr="preview">
            <a:extLst>
              <a:ext uri="{FF2B5EF4-FFF2-40B4-BE49-F238E27FC236}">
                <a16:creationId xmlns:a16="http://schemas.microsoft.com/office/drawing/2014/main" id="{86621EF1-D608-1AE6-B54F-CB1BDFDBB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400" y="664865"/>
            <a:ext cx="6570233" cy="575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5146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FPGA</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555413" y="1456267"/>
            <a:ext cx="4422987"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“数字世界的乐高”</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2C96AF48-30C2-9766-57CE-D1D21A22817A}"/>
              </a:ext>
            </a:extLst>
          </p:cNvPr>
          <p:cNvSpPr txBox="1"/>
          <p:nvPr/>
        </p:nvSpPr>
        <p:spPr>
          <a:xfrm>
            <a:off x="2104813" y="658092"/>
            <a:ext cx="6187440" cy="461665"/>
          </a:xfrm>
          <a:prstGeom prst="rect">
            <a:avLst/>
          </a:prstGeom>
          <a:noFill/>
        </p:spPr>
        <p:txBody>
          <a:bodyPr wrap="square">
            <a:spAutoFit/>
          </a:bodyPr>
          <a:lstStyle/>
          <a:p>
            <a:r>
              <a:rPr lang="en-US" altLang="zh-CN" sz="2400" dirty="0">
                <a:latin typeface="华文新魏" panose="02010800040101010101" pitchFamily="2" charset="-122"/>
                <a:ea typeface="华文新魏" panose="02010800040101010101" pitchFamily="2" charset="-122"/>
              </a:rPr>
              <a:t>Field Programmable Gate Array</a:t>
            </a:r>
            <a:endParaRPr lang="zh-CN" altLang="en-US" sz="2400" dirty="0">
              <a:latin typeface="华文新魏" panose="02010800040101010101" pitchFamily="2" charset="-122"/>
              <a:ea typeface="华文新魏" panose="02010800040101010101" pitchFamily="2" charset="-122"/>
            </a:endParaRPr>
          </a:p>
        </p:txBody>
      </p:sp>
      <p:sp>
        <p:nvSpPr>
          <p:cNvPr id="11" name="文本框 10">
            <a:extLst>
              <a:ext uri="{FF2B5EF4-FFF2-40B4-BE49-F238E27FC236}">
                <a16:creationId xmlns:a16="http://schemas.microsoft.com/office/drawing/2014/main" id="{3E6BAB6D-D076-188C-1CA3-38BE9DE4F425}"/>
              </a:ext>
            </a:extLst>
          </p:cNvPr>
          <p:cNvSpPr txBox="1"/>
          <p:nvPr/>
        </p:nvSpPr>
        <p:spPr>
          <a:xfrm>
            <a:off x="2167467" y="288760"/>
            <a:ext cx="3901440" cy="369332"/>
          </a:xfrm>
          <a:prstGeom prst="rect">
            <a:avLst/>
          </a:prstGeom>
          <a:noFill/>
        </p:spPr>
        <p:txBody>
          <a:bodyPr wrap="square" rtlCol="0">
            <a:spAutoFit/>
          </a:bodyPr>
          <a:lstStyle/>
          <a:p>
            <a:r>
              <a:rPr lang="zh-CN" altLang="en-US" dirty="0">
                <a:latin typeface="华文新魏" panose="02010800040101010101" pitchFamily="2" charset="-122"/>
                <a:ea typeface="华文新魏" panose="02010800040101010101" pitchFamily="2" charset="-122"/>
              </a:rPr>
              <a:t>现场可编程门阵列</a:t>
            </a:r>
          </a:p>
        </p:txBody>
      </p:sp>
      <p:pic>
        <p:nvPicPr>
          <p:cNvPr id="14" name="图片 13">
            <a:extLst>
              <a:ext uri="{FF2B5EF4-FFF2-40B4-BE49-F238E27FC236}">
                <a16:creationId xmlns:a16="http://schemas.microsoft.com/office/drawing/2014/main" id="{BE313BA4-4B95-09EC-6FD6-CD91E6E6F1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2850" y="16411"/>
            <a:ext cx="462915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墨迹 17">
                <a:extLst>
                  <a:ext uri="{FF2B5EF4-FFF2-40B4-BE49-F238E27FC236}">
                    <a16:creationId xmlns:a16="http://schemas.microsoft.com/office/drawing/2014/main" id="{C8E5E932-84E5-5C3F-3E13-96306DC5F364}"/>
                  </a:ext>
                </a:extLst>
              </p14:cNvPr>
              <p14:cNvContentPartPr/>
              <p14:nvPr/>
            </p14:nvContentPartPr>
            <p14:xfrm>
              <a:off x="9705613" y="2993587"/>
              <a:ext cx="360" cy="360"/>
            </p14:xfrm>
          </p:contentPart>
        </mc:Choice>
        <mc:Fallback xmlns="">
          <p:pic>
            <p:nvPicPr>
              <p:cNvPr id="18" name="墨迹 17">
                <a:extLst>
                  <a:ext uri="{FF2B5EF4-FFF2-40B4-BE49-F238E27FC236}">
                    <a16:creationId xmlns:a16="http://schemas.microsoft.com/office/drawing/2014/main" id="{C8E5E932-84E5-5C3F-3E13-96306DC5F364}"/>
                  </a:ext>
                </a:extLst>
              </p:cNvPr>
              <p:cNvPicPr/>
              <p:nvPr/>
            </p:nvPicPr>
            <p:blipFill>
              <a:blip r:embed="rId4"/>
              <a:stretch>
                <a:fillRect/>
              </a:stretch>
            </p:blipFill>
            <p:spPr>
              <a:xfrm>
                <a:off x="9696973" y="2984587"/>
                <a:ext cx="18000" cy="18000"/>
              </a:xfrm>
              <a:prstGeom prst="rect">
                <a:avLst/>
              </a:prstGeom>
            </p:spPr>
          </p:pic>
        </mc:Fallback>
      </mc:AlternateContent>
      <p:grpSp>
        <p:nvGrpSpPr>
          <p:cNvPr id="34" name="组合 33">
            <a:extLst>
              <a:ext uri="{FF2B5EF4-FFF2-40B4-BE49-F238E27FC236}">
                <a16:creationId xmlns:a16="http://schemas.microsoft.com/office/drawing/2014/main" id="{F3153F97-3314-F6C3-9422-F80924C537C7}"/>
              </a:ext>
            </a:extLst>
          </p:cNvPr>
          <p:cNvGrpSpPr/>
          <p:nvPr/>
        </p:nvGrpSpPr>
        <p:grpSpPr>
          <a:xfrm>
            <a:off x="9705613" y="2864707"/>
            <a:ext cx="1910520" cy="936000"/>
            <a:chOff x="9705613" y="2864707"/>
            <a:chExt cx="1910520" cy="936000"/>
          </a:xfrm>
        </p:grpSpPr>
        <mc:AlternateContent xmlns:mc="http://schemas.openxmlformats.org/markup-compatibility/2006" xmlns:p14="http://schemas.microsoft.com/office/powerpoint/2010/main">
          <mc:Choice Requires="p14">
            <p:contentPart p14:bwMode="auto" r:id="rId5">
              <p14:nvContentPartPr>
                <p14:cNvPr id="19" name="墨迹 18">
                  <a:extLst>
                    <a:ext uri="{FF2B5EF4-FFF2-40B4-BE49-F238E27FC236}">
                      <a16:creationId xmlns:a16="http://schemas.microsoft.com/office/drawing/2014/main" id="{05AE59B4-47A2-FBCE-E381-26C5655571B4}"/>
                    </a:ext>
                  </a:extLst>
                </p14:cNvPr>
                <p14:cNvContentPartPr/>
                <p14:nvPr/>
              </p14:nvContentPartPr>
              <p14:xfrm>
                <a:off x="9705613" y="2958667"/>
                <a:ext cx="767160" cy="842040"/>
              </p14:xfrm>
            </p:contentPart>
          </mc:Choice>
          <mc:Fallback xmlns="">
            <p:pic>
              <p:nvPicPr>
                <p:cNvPr id="19" name="墨迹 18">
                  <a:extLst>
                    <a:ext uri="{FF2B5EF4-FFF2-40B4-BE49-F238E27FC236}">
                      <a16:creationId xmlns:a16="http://schemas.microsoft.com/office/drawing/2014/main" id="{05AE59B4-47A2-FBCE-E381-26C5655571B4}"/>
                    </a:ext>
                  </a:extLst>
                </p:cNvPr>
                <p:cNvPicPr/>
                <p:nvPr/>
              </p:nvPicPr>
              <p:blipFill>
                <a:blip r:embed="rId6"/>
                <a:stretch>
                  <a:fillRect/>
                </a:stretch>
              </p:blipFill>
              <p:spPr>
                <a:xfrm>
                  <a:off x="9696973" y="2949667"/>
                  <a:ext cx="78480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墨迹 19">
                  <a:extLst>
                    <a:ext uri="{FF2B5EF4-FFF2-40B4-BE49-F238E27FC236}">
                      <a16:creationId xmlns:a16="http://schemas.microsoft.com/office/drawing/2014/main" id="{26A19C46-C6BC-D521-D585-5344E2413B67}"/>
                    </a:ext>
                  </a:extLst>
                </p14:cNvPr>
                <p14:cNvContentPartPr/>
                <p14:nvPr/>
              </p14:nvContentPartPr>
              <p14:xfrm>
                <a:off x="10510933" y="3064147"/>
                <a:ext cx="325440" cy="72000"/>
              </p14:xfrm>
            </p:contentPart>
          </mc:Choice>
          <mc:Fallback xmlns="">
            <p:pic>
              <p:nvPicPr>
                <p:cNvPr id="20" name="墨迹 19">
                  <a:extLst>
                    <a:ext uri="{FF2B5EF4-FFF2-40B4-BE49-F238E27FC236}">
                      <a16:creationId xmlns:a16="http://schemas.microsoft.com/office/drawing/2014/main" id="{26A19C46-C6BC-D521-D585-5344E2413B67}"/>
                    </a:ext>
                  </a:extLst>
                </p:cNvPr>
                <p:cNvPicPr/>
                <p:nvPr/>
              </p:nvPicPr>
              <p:blipFill>
                <a:blip r:embed="rId8"/>
                <a:stretch>
                  <a:fillRect/>
                </a:stretch>
              </p:blipFill>
              <p:spPr>
                <a:xfrm>
                  <a:off x="10501933" y="3055147"/>
                  <a:ext cx="3430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EEB9293F-DC23-4E7A-6402-E86587F1081F}"/>
                    </a:ext>
                  </a:extLst>
                </p14:cNvPr>
                <p14:cNvContentPartPr/>
                <p14:nvPr/>
              </p14:nvContentPartPr>
              <p14:xfrm>
                <a:off x="10502293" y="3047587"/>
                <a:ext cx="69480" cy="119160"/>
              </p14:xfrm>
            </p:contentPart>
          </mc:Choice>
          <mc:Fallback xmlns="">
            <p:pic>
              <p:nvPicPr>
                <p:cNvPr id="21" name="墨迹 20">
                  <a:extLst>
                    <a:ext uri="{FF2B5EF4-FFF2-40B4-BE49-F238E27FC236}">
                      <a16:creationId xmlns:a16="http://schemas.microsoft.com/office/drawing/2014/main" id="{EEB9293F-DC23-4E7A-6402-E86587F1081F}"/>
                    </a:ext>
                  </a:extLst>
                </p:cNvPr>
                <p:cNvPicPr/>
                <p:nvPr/>
              </p:nvPicPr>
              <p:blipFill>
                <a:blip r:embed="rId10"/>
                <a:stretch>
                  <a:fillRect/>
                </a:stretch>
              </p:blipFill>
              <p:spPr>
                <a:xfrm>
                  <a:off x="10493653" y="3038587"/>
                  <a:ext cx="87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墨迹 22">
                  <a:extLst>
                    <a:ext uri="{FF2B5EF4-FFF2-40B4-BE49-F238E27FC236}">
                      <a16:creationId xmlns:a16="http://schemas.microsoft.com/office/drawing/2014/main" id="{374F7166-C210-7038-E521-90853755E5C2}"/>
                    </a:ext>
                  </a:extLst>
                </p14:cNvPr>
                <p14:cNvContentPartPr/>
                <p14:nvPr/>
              </p14:nvContentPartPr>
              <p14:xfrm>
                <a:off x="10816573" y="2932387"/>
                <a:ext cx="127440" cy="7560"/>
              </p14:xfrm>
            </p:contentPart>
          </mc:Choice>
          <mc:Fallback xmlns="">
            <p:pic>
              <p:nvPicPr>
                <p:cNvPr id="23" name="墨迹 22">
                  <a:extLst>
                    <a:ext uri="{FF2B5EF4-FFF2-40B4-BE49-F238E27FC236}">
                      <a16:creationId xmlns:a16="http://schemas.microsoft.com/office/drawing/2014/main" id="{374F7166-C210-7038-E521-90853755E5C2}"/>
                    </a:ext>
                  </a:extLst>
                </p:cNvPr>
                <p:cNvPicPr/>
                <p:nvPr/>
              </p:nvPicPr>
              <p:blipFill>
                <a:blip r:embed="rId12"/>
                <a:stretch>
                  <a:fillRect/>
                </a:stretch>
              </p:blipFill>
              <p:spPr>
                <a:xfrm>
                  <a:off x="10807933" y="2923387"/>
                  <a:ext cx="145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墨迹 23">
                  <a:extLst>
                    <a:ext uri="{FF2B5EF4-FFF2-40B4-BE49-F238E27FC236}">
                      <a16:creationId xmlns:a16="http://schemas.microsoft.com/office/drawing/2014/main" id="{DF73425C-E06A-7A6F-0327-6D739D1D7608}"/>
                    </a:ext>
                  </a:extLst>
                </p14:cNvPr>
                <p14:cNvContentPartPr/>
                <p14:nvPr/>
              </p14:nvContentPartPr>
              <p14:xfrm>
                <a:off x="10778053" y="2959747"/>
                <a:ext cx="59400" cy="225360"/>
              </p14:xfrm>
            </p:contentPart>
          </mc:Choice>
          <mc:Fallback xmlns="">
            <p:pic>
              <p:nvPicPr>
                <p:cNvPr id="24" name="墨迹 23">
                  <a:extLst>
                    <a:ext uri="{FF2B5EF4-FFF2-40B4-BE49-F238E27FC236}">
                      <a16:creationId xmlns:a16="http://schemas.microsoft.com/office/drawing/2014/main" id="{DF73425C-E06A-7A6F-0327-6D739D1D7608}"/>
                    </a:ext>
                  </a:extLst>
                </p:cNvPr>
                <p:cNvPicPr/>
                <p:nvPr/>
              </p:nvPicPr>
              <p:blipFill>
                <a:blip r:embed="rId14"/>
                <a:stretch>
                  <a:fillRect/>
                </a:stretch>
              </p:blipFill>
              <p:spPr>
                <a:xfrm>
                  <a:off x="10769413" y="2950747"/>
                  <a:ext cx="77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墨迹 24">
                  <a:extLst>
                    <a:ext uri="{FF2B5EF4-FFF2-40B4-BE49-F238E27FC236}">
                      <a16:creationId xmlns:a16="http://schemas.microsoft.com/office/drawing/2014/main" id="{14491690-5E9A-9233-2530-5A7E81D2584A}"/>
                    </a:ext>
                  </a:extLst>
                </p14:cNvPr>
                <p14:cNvContentPartPr/>
                <p14:nvPr/>
              </p14:nvContentPartPr>
              <p14:xfrm>
                <a:off x="10830253" y="3060907"/>
                <a:ext cx="101520" cy="360"/>
              </p14:xfrm>
            </p:contentPart>
          </mc:Choice>
          <mc:Fallback xmlns="">
            <p:pic>
              <p:nvPicPr>
                <p:cNvPr id="25" name="墨迹 24">
                  <a:extLst>
                    <a:ext uri="{FF2B5EF4-FFF2-40B4-BE49-F238E27FC236}">
                      <a16:creationId xmlns:a16="http://schemas.microsoft.com/office/drawing/2014/main" id="{14491690-5E9A-9233-2530-5A7E81D2584A}"/>
                    </a:ext>
                  </a:extLst>
                </p:cNvPr>
                <p:cNvPicPr/>
                <p:nvPr/>
              </p:nvPicPr>
              <p:blipFill>
                <a:blip r:embed="rId16"/>
                <a:stretch>
                  <a:fillRect/>
                </a:stretch>
              </p:blipFill>
              <p:spPr>
                <a:xfrm>
                  <a:off x="10821253" y="3052267"/>
                  <a:ext cx="11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墨迹 25">
                  <a:extLst>
                    <a:ext uri="{FF2B5EF4-FFF2-40B4-BE49-F238E27FC236}">
                      <a16:creationId xmlns:a16="http://schemas.microsoft.com/office/drawing/2014/main" id="{3C5CF2B6-D806-7F31-BCEF-5786FCB3D198}"/>
                    </a:ext>
                  </a:extLst>
                </p14:cNvPr>
                <p14:cNvContentPartPr/>
                <p14:nvPr/>
              </p14:nvContentPartPr>
              <p14:xfrm>
                <a:off x="10940413" y="2905387"/>
                <a:ext cx="100080" cy="243720"/>
              </p14:xfrm>
            </p:contentPart>
          </mc:Choice>
          <mc:Fallback xmlns="">
            <p:pic>
              <p:nvPicPr>
                <p:cNvPr id="26" name="墨迹 25">
                  <a:extLst>
                    <a:ext uri="{FF2B5EF4-FFF2-40B4-BE49-F238E27FC236}">
                      <a16:creationId xmlns:a16="http://schemas.microsoft.com/office/drawing/2014/main" id="{3C5CF2B6-D806-7F31-BCEF-5786FCB3D198}"/>
                    </a:ext>
                  </a:extLst>
                </p:cNvPr>
                <p:cNvPicPr/>
                <p:nvPr/>
              </p:nvPicPr>
              <p:blipFill>
                <a:blip r:embed="rId18"/>
                <a:stretch>
                  <a:fillRect/>
                </a:stretch>
              </p:blipFill>
              <p:spPr>
                <a:xfrm>
                  <a:off x="10931773" y="2896747"/>
                  <a:ext cx="1177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墨迹 26">
                  <a:extLst>
                    <a:ext uri="{FF2B5EF4-FFF2-40B4-BE49-F238E27FC236}">
                      <a16:creationId xmlns:a16="http://schemas.microsoft.com/office/drawing/2014/main" id="{43D7CB49-D904-1A92-3261-F6AA5101C60D}"/>
                    </a:ext>
                  </a:extLst>
                </p14:cNvPr>
                <p14:cNvContentPartPr/>
                <p14:nvPr/>
              </p14:nvContentPartPr>
              <p14:xfrm>
                <a:off x="10986853" y="2883787"/>
                <a:ext cx="155880" cy="172080"/>
              </p14:xfrm>
            </p:contentPart>
          </mc:Choice>
          <mc:Fallback xmlns="">
            <p:pic>
              <p:nvPicPr>
                <p:cNvPr id="27" name="墨迹 26">
                  <a:extLst>
                    <a:ext uri="{FF2B5EF4-FFF2-40B4-BE49-F238E27FC236}">
                      <a16:creationId xmlns:a16="http://schemas.microsoft.com/office/drawing/2014/main" id="{43D7CB49-D904-1A92-3261-F6AA5101C60D}"/>
                    </a:ext>
                  </a:extLst>
                </p:cNvPr>
                <p:cNvPicPr/>
                <p:nvPr/>
              </p:nvPicPr>
              <p:blipFill>
                <a:blip r:embed="rId20"/>
                <a:stretch>
                  <a:fillRect/>
                </a:stretch>
              </p:blipFill>
              <p:spPr>
                <a:xfrm>
                  <a:off x="10977853" y="2875147"/>
                  <a:ext cx="173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墨迹 28">
                  <a:extLst>
                    <a:ext uri="{FF2B5EF4-FFF2-40B4-BE49-F238E27FC236}">
                      <a16:creationId xmlns:a16="http://schemas.microsoft.com/office/drawing/2014/main" id="{5BFA220B-B4A6-63AC-E4EA-C96C57FA1238}"/>
                    </a:ext>
                  </a:extLst>
                </p14:cNvPr>
                <p14:cNvContentPartPr/>
                <p14:nvPr/>
              </p14:nvContentPartPr>
              <p14:xfrm>
                <a:off x="11143453" y="2892067"/>
                <a:ext cx="249120" cy="238680"/>
              </p14:xfrm>
            </p:contentPart>
          </mc:Choice>
          <mc:Fallback xmlns="">
            <p:pic>
              <p:nvPicPr>
                <p:cNvPr id="29" name="墨迹 28">
                  <a:extLst>
                    <a:ext uri="{FF2B5EF4-FFF2-40B4-BE49-F238E27FC236}">
                      <a16:creationId xmlns:a16="http://schemas.microsoft.com/office/drawing/2014/main" id="{5BFA220B-B4A6-63AC-E4EA-C96C57FA1238}"/>
                    </a:ext>
                  </a:extLst>
                </p:cNvPr>
                <p:cNvPicPr/>
                <p:nvPr/>
              </p:nvPicPr>
              <p:blipFill>
                <a:blip r:embed="rId22"/>
                <a:stretch>
                  <a:fillRect/>
                </a:stretch>
              </p:blipFill>
              <p:spPr>
                <a:xfrm>
                  <a:off x="11134813" y="2883427"/>
                  <a:ext cx="266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墨迹 29">
                  <a:extLst>
                    <a:ext uri="{FF2B5EF4-FFF2-40B4-BE49-F238E27FC236}">
                      <a16:creationId xmlns:a16="http://schemas.microsoft.com/office/drawing/2014/main" id="{9A8CB6ED-A263-06D3-D467-54C6EDBD80CD}"/>
                    </a:ext>
                  </a:extLst>
                </p14:cNvPr>
                <p14:cNvContentPartPr/>
                <p14:nvPr/>
              </p14:nvContentPartPr>
              <p14:xfrm>
                <a:off x="11243173" y="2999707"/>
                <a:ext cx="139320" cy="157320"/>
              </p14:xfrm>
            </p:contentPart>
          </mc:Choice>
          <mc:Fallback xmlns="">
            <p:pic>
              <p:nvPicPr>
                <p:cNvPr id="30" name="墨迹 29">
                  <a:extLst>
                    <a:ext uri="{FF2B5EF4-FFF2-40B4-BE49-F238E27FC236}">
                      <a16:creationId xmlns:a16="http://schemas.microsoft.com/office/drawing/2014/main" id="{9A8CB6ED-A263-06D3-D467-54C6EDBD80CD}"/>
                    </a:ext>
                  </a:extLst>
                </p:cNvPr>
                <p:cNvPicPr/>
                <p:nvPr/>
              </p:nvPicPr>
              <p:blipFill>
                <a:blip r:embed="rId24"/>
                <a:stretch>
                  <a:fillRect/>
                </a:stretch>
              </p:blipFill>
              <p:spPr>
                <a:xfrm>
                  <a:off x="11234533" y="2991067"/>
                  <a:ext cx="156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墨迹 30">
                  <a:extLst>
                    <a:ext uri="{FF2B5EF4-FFF2-40B4-BE49-F238E27FC236}">
                      <a16:creationId xmlns:a16="http://schemas.microsoft.com/office/drawing/2014/main" id="{BA062219-4122-FE2B-1429-1C139F7B5FFE}"/>
                    </a:ext>
                  </a:extLst>
                </p14:cNvPr>
                <p14:cNvContentPartPr/>
                <p14:nvPr/>
              </p14:nvContentPartPr>
              <p14:xfrm>
                <a:off x="11386453" y="2878387"/>
                <a:ext cx="209160" cy="299520"/>
              </p14:xfrm>
            </p:contentPart>
          </mc:Choice>
          <mc:Fallback xmlns="">
            <p:pic>
              <p:nvPicPr>
                <p:cNvPr id="31" name="墨迹 30">
                  <a:extLst>
                    <a:ext uri="{FF2B5EF4-FFF2-40B4-BE49-F238E27FC236}">
                      <a16:creationId xmlns:a16="http://schemas.microsoft.com/office/drawing/2014/main" id="{BA062219-4122-FE2B-1429-1C139F7B5FFE}"/>
                    </a:ext>
                  </a:extLst>
                </p:cNvPr>
                <p:cNvPicPr/>
                <p:nvPr/>
              </p:nvPicPr>
              <p:blipFill>
                <a:blip r:embed="rId26"/>
                <a:stretch>
                  <a:fillRect/>
                </a:stretch>
              </p:blipFill>
              <p:spPr>
                <a:xfrm>
                  <a:off x="11377813" y="2869387"/>
                  <a:ext cx="2268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墨迹 31">
                  <a:extLst>
                    <a:ext uri="{FF2B5EF4-FFF2-40B4-BE49-F238E27FC236}">
                      <a16:creationId xmlns:a16="http://schemas.microsoft.com/office/drawing/2014/main" id="{EA141994-FF7C-4E99-761E-C6288CAA2E8D}"/>
                    </a:ext>
                  </a:extLst>
                </p14:cNvPr>
                <p14:cNvContentPartPr/>
                <p14:nvPr/>
              </p14:nvContentPartPr>
              <p14:xfrm>
                <a:off x="11588773" y="2864707"/>
                <a:ext cx="27360" cy="254520"/>
              </p14:xfrm>
            </p:contentPart>
          </mc:Choice>
          <mc:Fallback xmlns="">
            <p:pic>
              <p:nvPicPr>
                <p:cNvPr id="32" name="墨迹 31">
                  <a:extLst>
                    <a:ext uri="{FF2B5EF4-FFF2-40B4-BE49-F238E27FC236}">
                      <a16:creationId xmlns:a16="http://schemas.microsoft.com/office/drawing/2014/main" id="{EA141994-FF7C-4E99-761E-C6288CAA2E8D}"/>
                    </a:ext>
                  </a:extLst>
                </p:cNvPr>
                <p:cNvPicPr/>
                <p:nvPr/>
              </p:nvPicPr>
              <p:blipFill>
                <a:blip r:embed="rId28"/>
                <a:stretch>
                  <a:fillRect/>
                </a:stretch>
              </p:blipFill>
              <p:spPr>
                <a:xfrm>
                  <a:off x="11580133" y="2856067"/>
                  <a:ext cx="45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墨迹 32">
                  <a:extLst>
                    <a:ext uri="{FF2B5EF4-FFF2-40B4-BE49-F238E27FC236}">
                      <a16:creationId xmlns:a16="http://schemas.microsoft.com/office/drawing/2014/main" id="{6B6F16BF-2953-4E3D-0E63-F57B7395472D}"/>
                    </a:ext>
                  </a:extLst>
                </p14:cNvPr>
                <p14:cNvContentPartPr/>
                <p14:nvPr/>
              </p14:nvContentPartPr>
              <p14:xfrm>
                <a:off x="11487253" y="3026707"/>
                <a:ext cx="122400" cy="28080"/>
              </p14:xfrm>
            </p:contentPart>
          </mc:Choice>
          <mc:Fallback xmlns="">
            <p:pic>
              <p:nvPicPr>
                <p:cNvPr id="33" name="墨迹 32">
                  <a:extLst>
                    <a:ext uri="{FF2B5EF4-FFF2-40B4-BE49-F238E27FC236}">
                      <a16:creationId xmlns:a16="http://schemas.microsoft.com/office/drawing/2014/main" id="{6B6F16BF-2953-4E3D-0E63-F57B7395472D}"/>
                    </a:ext>
                  </a:extLst>
                </p:cNvPr>
                <p:cNvPicPr/>
                <p:nvPr/>
              </p:nvPicPr>
              <p:blipFill>
                <a:blip r:embed="rId30"/>
                <a:stretch>
                  <a:fillRect/>
                </a:stretch>
              </p:blipFill>
              <p:spPr>
                <a:xfrm>
                  <a:off x="11478253" y="3018067"/>
                  <a:ext cx="14004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5" name="墨迹 34">
                <a:extLst>
                  <a:ext uri="{FF2B5EF4-FFF2-40B4-BE49-F238E27FC236}">
                    <a16:creationId xmlns:a16="http://schemas.microsoft.com/office/drawing/2014/main" id="{E2E3972F-B5C1-1660-BCD5-71D6E05C4980}"/>
                  </a:ext>
                </a:extLst>
              </p14:cNvPr>
              <p14:cNvContentPartPr/>
              <p14:nvPr/>
            </p14:nvContentPartPr>
            <p14:xfrm>
              <a:off x="3724933" y="3427027"/>
              <a:ext cx="360" cy="360"/>
            </p14:xfrm>
          </p:contentPart>
        </mc:Choice>
        <mc:Fallback xmlns="">
          <p:pic>
            <p:nvPicPr>
              <p:cNvPr id="35" name="墨迹 34">
                <a:extLst>
                  <a:ext uri="{FF2B5EF4-FFF2-40B4-BE49-F238E27FC236}">
                    <a16:creationId xmlns:a16="http://schemas.microsoft.com/office/drawing/2014/main" id="{E2E3972F-B5C1-1660-BCD5-71D6E05C4980}"/>
                  </a:ext>
                </a:extLst>
              </p:cNvPr>
              <p:cNvPicPr/>
              <p:nvPr/>
            </p:nvPicPr>
            <p:blipFill>
              <a:blip r:embed="rId4"/>
              <a:stretch>
                <a:fillRect/>
              </a:stretch>
            </p:blipFill>
            <p:spPr>
              <a:xfrm>
                <a:off x="3716293" y="34180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墨迹 35">
                <a:extLst>
                  <a:ext uri="{FF2B5EF4-FFF2-40B4-BE49-F238E27FC236}">
                    <a16:creationId xmlns:a16="http://schemas.microsoft.com/office/drawing/2014/main" id="{642F255B-E438-750F-2891-D185D8938458}"/>
                  </a:ext>
                </a:extLst>
              </p14:cNvPr>
              <p14:cNvContentPartPr/>
              <p14:nvPr/>
            </p14:nvContentPartPr>
            <p14:xfrm>
              <a:off x="5160973" y="4842547"/>
              <a:ext cx="360" cy="360"/>
            </p14:xfrm>
          </p:contentPart>
        </mc:Choice>
        <mc:Fallback xmlns="">
          <p:pic>
            <p:nvPicPr>
              <p:cNvPr id="36" name="墨迹 35">
                <a:extLst>
                  <a:ext uri="{FF2B5EF4-FFF2-40B4-BE49-F238E27FC236}">
                    <a16:creationId xmlns:a16="http://schemas.microsoft.com/office/drawing/2014/main" id="{642F255B-E438-750F-2891-D185D8938458}"/>
                  </a:ext>
                </a:extLst>
              </p:cNvPr>
              <p:cNvPicPr/>
              <p:nvPr/>
            </p:nvPicPr>
            <p:blipFill>
              <a:blip r:embed="rId4"/>
              <a:stretch>
                <a:fillRect/>
              </a:stretch>
            </p:blipFill>
            <p:spPr>
              <a:xfrm>
                <a:off x="5152333" y="4833547"/>
                <a:ext cx="18000" cy="18000"/>
              </a:xfrm>
              <a:prstGeom prst="rect">
                <a:avLst/>
              </a:prstGeom>
            </p:spPr>
          </p:pic>
        </mc:Fallback>
      </mc:AlternateContent>
      <p:pic>
        <p:nvPicPr>
          <p:cNvPr id="6150" name="Picture 6">
            <a:extLst>
              <a:ext uri="{FF2B5EF4-FFF2-40B4-BE49-F238E27FC236}">
                <a16:creationId xmlns:a16="http://schemas.microsoft.com/office/drawing/2014/main" id="{93D3A2CD-65E3-0D3B-F870-1E7600D17DD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496175" y="1250564"/>
            <a:ext cx="4762500" cy="4352925"/>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F7A2D93C-C89D-FCA5-5233-6BABE2F9DA33}"/>
              </a:ext>
            </a:extLst>
          </p:cNvPr>
          <p:cNvSpPr txBox="1"/>
          <p:nvPr/>
        </p:nvSpPr>
        <p:spPr>
          <a:xfrm>
            <a:off x="84879" y="2249220"/>
            <a:ext cx="8650318" cy="2677656"/>
          </a:xfrm>
          <a:prstGeom prst="rect">
            <a:avLst/>
          </a:prstGeom>
          <a:noFill/>
        </p:spPr>
        <p:txBody>
          <a:bodyPr wrap="square">
            <a:spAutoFit/>
          </a:bodyPr>
          <a:lstStyle/>
          <a:p>
            <a:r>
              <a:rPr lang="zh-CN" altLang="en-US" sz="2800" dirty="0">
                <a:latin typeface="华文新魏" panose="02010800040101010101" pitchFamily="2" charset="-122"/>
                <a:ea typeface="华文新魏" panose="02010800040101010101" pitchFamily="2" charset="-122"/>
              </a:rPr>
              <a:t>“乐高”套装里都有哪些单元？</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每个单元都有哪些特性？</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不同单元之间是如何拼接的？</a:t>
            </a:r>
            <a:endParaRPr lang="en-US" altLang="zh-CN" sz="2800" dirty="0">
              <a:latin typeface="华文新魏" panose="02010800040101010101" pitchFamily="2" charset="-122"/>
              <a:ea typeface="华文新魏" panose="02010800040101010101" pitchFamily="2" charset="-122"/>
            </a:endParaRPr>
          </a:p>
          <a:p>
            <a:r>
              <a:rPr lang="en-US" altLang="zh-CN" sz="2400" u="sng" dirty="0">
                <a:solidFill>
                  <a:srgbClr val="FF0000"/>
                </a:solidFill>
                <a:latin typeface="华文新魏" panose="02010800040101010101" pitchFamily="2" charset="-122"/>
                <a:ea typeface="华文新魏" panose="02010800040101010101" pitchFamily="2" charset="-122"/>
              </a:rPr>
              <a:t>--</a:t>
            </a:r>
            <a:r>
              <a:rPr lang="zh-CN" altLang="en-US" sz="2400" u="sng" dirty="0">
                <a:solidFill>
                  <a:srgbClr val="FF0000"/>
                </a:solidFill>
                <a:latin typeface="华文新魏" panose="02010800040101010101" pitchFamily="2" charset="-122"/>
                <a:ea typeface="华文新魏" panose="02010800040101010101" pitchFamily="2" charset="-122"/>
              </a:rPr>
              <a:t>通过一些最基本的积木块可以拼出任何复杂的物体</a:t>
            </a:r>
          </a:p>
          <a:p>
            <a:endParaRPr lang="zh-CN" altLang="en-US" sz="2800" dirty="0">
              <a:latin typeface="华文新魏" panose="02010800040101010101" pitchFamily="2" charset="-122"/>
              <a:ea typeface="华文新魏" panose="02010800040101010101" pitchFamily="2" charset="-122"/>
            </a:endParaRPr>
          </a:p>
          <a:p>
            <a:endParaRPr lang="zh-CN" altLang="en-US" sz="2800" dirty="0">
              <a:latin typeface="华文新魏" panose="02010800040101010101" pitchFamily="2" charset="-122"/>
              <a:ea typeface="华文新魏" panose="02010800040101010101" pitchFamily="2" charset="-122"/>
            </a:endParaRPr>
          </a:p>
        </p:txBody>
      </p:sp>
      <p:pic>
        <p:nvPicPr>
          <p:cNvPr id="46" name="图片 45">
            <a:extLst>
              <a:ext uri="{FF2B5EF4-FFF2-40B4-BE49-F238E27FC236}">
                <a16:creationId xmlns:a16="http://schemas.microsoft.com/office/drawing/2014/main" id="{B7AA2497-9615-55AB-7442-369E88E1C772}"/>
              </a:ext>
            </a:extLst>
          </p:cNvPr>
          <p:cNvPicPr>
            <a:picLocks noChangeAspect="1"/>
          </p:cNvPicPr>
          <p:nvPr/>
        </p:nvPicPr>
        <p:blipFill>
          <a:blip r:embed="rId34"/>
          <a:stretch>
            <a:fillRect/>
          </a:stretch>
        </p:blipFill>
        <p:spPr>
          <a:xfrm>
            <a:off x="4959038" y="4158776"/>
            <a:ext cx="2502762" cy="2692916"/>
          </a:xfrm>
          <a:prstGeom prst="rect">
            <a:avLst/>
          </a:prstGeom>
        </p:spPr>
      </p:pic>
      <p:pic>
        <p:nvPicPr>
          <p:cNvPr id="48" name="图片 47">
            <a:extLst>
              <a:ext uri="{FF2B5EF4-FFF2-40B4-BE49-F238E27FC236}">
                <a16:creationId xmlns:a16="http://schemas.microsoft.com/office/drawing/2014/main" id="{3B1AF6F4-919C-DCFF-6033-8E527307DAA5}"/>
              </a:ext>
            </a:extLst>
          </p:cNvPr>
          <p:cNvPicPr>
            <a:picLocks noChangeAspect="1"/>
          </p:cNvPicPr>
          <p:nvPr/>
        </p:nvPicPr>
        <p:blipFill>
          <a:blip r:embed="rId35"/>
          <a:stretch>
            <a:fillRect/>
          </a:stretch>
        </p:blipFill>
        <p:spPr>
          <a:xfrm>
            <a:off x="2564041" y="4158776"/>
            <a:ext cx="2394997" cy="2662385"/>
          </a:xfrm>
          <a:prstGeom prst="rect">
            <a:avLst/>
          </a:prstGeom>
        </p:spPr>
      </p:pic>
      <p:pic>
        <p:nvPicPr>
          <p:cNvPr id="50" name="图片 49">
            <a:extLst>
              <a:ext uri="{FF2B5EF4-FFF2-40B4-BE49-F238E27FC236}">
                <a16:creationId xmlns:a16="http://schemas.microsoft.com/office/drawing/2014/main" id="{936AE17F-1A7D-4A9C-BBC1-D3B151C6726C}"/>
              </a:ext>
            </a:extLst>
          </p:cNvPr>
          <p:cNvPicPr>
            <a:picLocks noChangeAspect="1"/>
          </p:cNvPicPr>
          <p:nvPr/>
        </p:nvPicPr>
        <p:blipFill>
          <a:blip r:embed="rId36"/>
          <a:stretch>
            <a:fillRect/>
          </a:stretch>
        </p:blipFill>
        <p:spPr>
          <a:xfrm>
            <a:off x="44135" y="4158776"/>
            <a:ext cx="2502763" cy="2715635"/>
          </a:xfrm>
          <a:prstGeom prst="rect">
            <a:avLst/>
          </a:prstGeom>
        </p:spPr>
      </p:pic>
    </p:spTree>
    <p:extLst>
      <p:ext uri="{BB962C8B-B14F-4D97-AF65-F5344CB8AC3E}">
        <p14:creationId xmlns:p14="http://schemas.microsoft.com/office/powerpoint/2010/main" val="13851000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fade">
                                      <p:cBhvr>
                                        <p:cTn id="21" dur="1000"/>
                                        <p:tgtEl>
                                          <p:spTgt spid="6150"/>
                                        </p:tgtEl>
                                      </p:cBhvr>
                                    </p:animEffect>
                                    <p:anim calcmode="lin" valueType="num">
                                      <p:cBhvr>
                                        <p:cTn id="22" dur="1000" fill="hold"/>
                                        <p:tgtEl>
                                          <p:spTgt spid="6150"/>
                                        </p:tgtEl>
                                        <p:attrNameLst>
                                          <p:attrName>ppt_x</p:attrName>
                                        </p:attrNameLst>
                                      </p:cBhvr>
                                      <p:tavLst>
                                        <p:tav tm="0">
                                          <p:val>
                                            <p:strVal val="#ppt_x"/>
                                          </p:val>
                                        </p:tav>
                                        <p:tav tm="100000">
                                          <p:val>
                                            <p:strVal val="#ppt_x"/>
                                          </p:val>
                                        </p:tav>
                                      </p:tavLst>
                                    </p:anim>
                                    <p:anim calcmode="lin" valueType="num">
                                      <p:cBhvr>
                                        <p:cTn id="23"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1000"/>
                                        <p:tgtEl>
                                          <p:spTgt spid="48"/>
                                        </p:tgtEl>
                                      </p:cBhvr>
                                    </p:animEffect>
                                    <p:anim calcmode="lin" valueType="num">
                                      <p:cBhvr>
                                        <p:cTn id="34" dur="1000" fill="hold"/>
                                        <p:tgtEl>
                                          <p:spTgt spid="48"/>
                                        </p:tgtEl>
                                        <p:attrNameLst>
                                          <p:attrName>ppt_x</p:attrName>
                                        </p:attrNameLst>
                                      </p:cBhvr>
                                      <p:tavLst>
                                        <p:tav tm="0">
                                          <p:val>
                                            <p:strVal val="#ppt_x"/>
                                          </p:val>
                                        </p:tav>
                                        <p:tav tm="100000">
                                          <p:val>
                                            <p:strVal val="#ppt_x"/>
                                          </p:val>
                                        </p:tav>
                                      </p:tavLst>
                                    </p:anim>
                                    <p:anim calcmode="lin" valueType="num">
                                      <p:cBhvr>
                                        <p:cTn id="35" dur="1000" fill="hold"/>
                                        <p:tgtEl>
                                          <p:spTgt spid="4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1000"/>
                                        <p:tgtEl>
                                          <p:spTgt spid="46"/>
                                        </p:tgtEl>
                                      </p:cBhvr>
                                    </p:animEffect>
                                    <p:anim calcmode="lin" valueType="num">
                                      <p:cBhvr>
                                        <p:cTn id="39" dur="1000" fill="hold"/>
                                        <p:tgtEl>
                                          <p:spTgt spid="46"/>
                                        </p:tgtEl>
                                        <p:attrNameLst>
                                          <p:attrName>ppt_x</p:attrName>
                                        </p:attrNameLst>
                                      </p:cBhvr>
                                      <p:tavLst>
                                        <p:tav tm="0">
                                          <p:val>
                                            <p:strVal val="#ppt_x"/>
                                          </p:val>
                                        </p:tav>
                                        <p:tav tm="100000">
                                          <p:val>
                                            <p:strVal val="#ppt_x"/>
                                          </p:val>
                                        </p:tav>
                                      </p:tavLst>
                                    </p:anim>
                                    <p:anim calcmode="lin" valueType="num">
                                      <p:cBhvr>
                                        <p:cTn id="4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论文学习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1395307" y="2018453"/>
            <a:ext cx="9137227" cy="1754326"/>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基于深度学习的目标检测算法 </a:t>
            </a:r>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实现</a:t>
            </a:r>
            <a:r>
              <a:rPr lang="en-US" altLang="zh-CN" sz="3600" dirty="0">
                <a:latin typeface="华文新魏" panose="02010800040101010101" pitchFamily="2" charset="-122"/>
                <a:ea typeface="华文新魏" panose="02010800040101010101" pitchFamily="2" charset="-122"/>
              </a:rPr>
              <a:t>》</a:t>
            </a:r>
          </a:p>
          <a:p>
            <a:pPr algn="r"/>
            <a:endParaRPr lang="en-US" altLang="zh-CN" sz="3600" dirty="0">
              <a:latin typeface="华文新魏" panose="02010800040101010101" pitchFamily="2" charset="-122"/>
              <a:ea typeface="华文新魏" panose="02010800040101010101" pitchFamily="2" charset="-122"/>
            </a:endParaRPr>
          </a:p>
          <a:p>
            <a:pPr algn="r"/>
            <a:r>
              <a:rPr lang="zh-CN" altLang="en-US" sz="3600" dirty="0">
                <a:latin typeface="华文新魏" panose="02010800040101010101" pitchFamily="2" charset="-122"/>
                <a:ea typeface="华文新魏" panose="02010800040101010101" pitchFamily="2" charset="-122"/>
              </a:rPr>
              <a:t>邹丹音  </a:t>
            </a:r>
            <a:endParaRPr lang="zh-CN" altLang="en-US" dirty="0">
              <a:latin typeface="华文新魏" panose="02010800040101010101" pitchFamily="2" charset="-122"/>
              <a:ea typeface="华文新魏" panose="02010800040101010101" pitchFamily="2" charset="-122"/>
            </a:endParaRPr>
          </a:p>
        </p:txBody>
      </p:sp>
      <p:sp>
        <p:nvSpPr>
          <p:cNvPr id="8" name="文本框 7">
            <a:extLst>
              <a:ext uri="{FF2B5EF4-FFF2-40B4-BE49-F238E27FC236}">
                <a16:creationId xmlns:a16="http://schemas.microsoft.com/office/drawing/2014/main" id="{C5612B9F-CDEE-FDDE-02DA-74D8924A90AE}"/>
              </a:ext>
            </a:extLst>
          </p:cNvPr>
          <p:cNvSpPr txBox="1"/>
          <p:nvPr/>
        </p:nvSpPr>
        <p:spPr>
          <a:xfrm>
            <a:off x="7406641" y="4477172"/>
            <a:ext cx="2357120"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a:t>
            </a:r>
          </a:p>
        </p:txBody>
      </p:sp>
      <p:sp>
        <p:nvSpPr>
          <p:cNvPr id="2" name="文本框 1">
            <a:extLst>
              <a:ext uri="{FF2B5EF4-FFF2-40B4-BE49-F238E27FC236}">
                <a16:creationId xmlns:a16="http://schemas.microsoft.com/office/drawing/2014/main" id="{6D880266-3186-7BDF-0792-DF6601D4E1D9}"/>
              </a:ext>
            </a:extLst>
          </p:cNvPr>
          <p:cNvSpPr txBox="1"/>
          <p:nvPr/>
        </p:nvSpPr>
        <p:spPr>
          <a:xfrm>
            <a:off x="7813041" y="4477171"/>
            <a:ext cx="5797973" cy="1200329"/>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为什么？</a:t>
            </a:r>
            <a:endParaRPr lang="en-US" altLang="zh-CN" sz="3600" dirty="0">
              <a:latin typeface="华文新魏" panose="02010800040101010101" pitchFamily="2" charset="-122"/>
              <a:ea typeface="华文新魏" panose="02010800040101010101" pitchFamily="2" charset="-122"/>
            </a:endParaRPr>
          </a:p>
          <a:p>
            <a:r>
              <a:rPr lang="zh-CN" altLang="en-US" sz="3600" dirty="0">
                <a:latin typeface="华文新魏" panose="02010800040101010101" pitchFamily="2" charset="-122"/>
                <a:ea typeface="华文新魏" panose="02010800040101010101" pitchFamily="2" charset="-122"/>
              </a:rPr>
              <a:t>怎样才算优秀？</a:t>
            </a:r>
            <a:endParaRPr lang="en-US" altLang="zh-CN" sz="3600"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3CE26CD5-D21C-C24F-6840-819CD77CCFC7}"/>
              </a:ext>
            </a:extLst>
          </p:cNvPr>
          <p:cNvSpPr txBox="1"/>
          <p:nvPr/>
        </p:nvSpPr>
        <p:spPr>
          <a:xfrm>
            <a:off x="1395307" y="4184784"/>
            <a:ext cx="5797973"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设计一款优秀的目标检测设备</a:t>
            </a:r>
          </a:p>
        </p:txBody>
      </p:sp>
    </p:spTree>
    <p:extLst>
      <p:ext uri="{BB962C8B-B14F-4D97-AF65-F5344CB8AC3E}">
        <p14:creationId xmlns:p14="http://schemas.microsoft.com/office/powerpoint/2010/main" val="3607932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为什么</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555414" y="1456267"/>
            <a:ext cx="8770122" cy="2246769"/>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目标检测很重要：</a:t>
            </a:r>
            <a:endParaRPr lang="en-US" altLang="zh-CN" sz="2800" dirty="0">
              <a:latin typeface="华文新魏" panose="02010800040101010101" pitchFamily="2" charset="-122"/>
              <a:ea typeface="华文新魏" panose="02010800040101010101" pitchFamily="2" charset="-122"/>
            </a:endParaRPr>
          </a:p>
          <a:p>
            <a:endParaRPr lang="en-US" altLang="zh-CN" sz="2800" dirty="0">
              <a:latin typeface="华文新魏" panose="02010800040101010101" pitchFamily="2" charset="-122"/>
              <a:ea typeface="华文新魏" panose="02010800040101010101" pitchFamily="2" charset="-122"/>
            </a:endParaRPr>
          </a:p>
          <a:p>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人脸识别</a:t>
            </a:r>
            <a:endParaRPr lang="en-US" altLang="zh-CN" sz="2800" dirty="0">
              <a:latin typeface="华文新魏" panose="02010800040101010101" pitchFamily="2" charset="-122"/>
              <a:ea typeface="华文新魏" panose="02010800040101010101" pitchFamily="2" charset="-122"/>
            </a:endParaRPr>
          </a:p>
          <a:p>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智能驾驶</a:t>
            </a:r>
            <a:endParaRPr lang="en-US" altLang="zh-CN" sz="2800" dirty="0">
              <a:latin typeface="华文新魏" panose="02010800040101010101" pitchFamily="2" charset="-122"/>
              <a:ea typeface="华文新魏" panose="02010800040101010101" pitchFamily="2" charset="-122"/>
            </a:endParaRPr>
          </a:p>
          <a:p>
            <a:r>
              <a:rPr lang="en-US" altLang="zh-CN" sz="2800" dirty="0">
                <a:latin typeface="华文新魏" panose="02010800040101010101" pitchFamily="2" charset="-122"/>
                <a:ea typeface="华文新魏" panose="02010800040101010101" pitchFamily="2" charset="-122"/>
              </a:rPr>
              <a:t>	</a:t>
            </a:r>
            <a:r>
              <a:rPr lang="zh-CN" altLang="en-US" sz="2800" dirty="0">
                <a:latin typeface="华文新魏" panose="02010800040101010101" pitchFamily="2" charset="-122"/>
                <a:ea typeface="华文新魏" panose="02010800040101010101" pitchFamily="2" charset="-122"/>
              </a:rPr>
              <a:t>遥感监测（农业、牧业</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a:t>
            </a:r>
            <a:endParaRPr lang="zh-CN" altLang="en-US" sz="1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22096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“优秀”</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DE640234-2CBD-63F8-D7C3-399B8CDAD87F}"/>
              </a:ext>
            </a:extLst>
          </p:cNvPr>
          <p:cNvSpPr txBox="1"/>
          <p:nvPr/>
        </p:nvSpPr>
        <p:spPr>
          <a:xfrm>
            <a:off x="433692" y="1328919"/>
            <a:ext cx="11474027" cy="523220"/>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希望：准确性高、检测速度快、功耗小、体积小、可适应性强</a:t>
            </a: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0BB0D462-8445-F698-9BDF-F35633F81DE0}"/>
              </a:ext>
            </a:extLst>
          </p:cNvPr>
          <p:cNvSpPr txBox="1"/>
          <p:nvPr/>
        </p:nvSpPr>
        <p:spPr>
          <a:xfrm>
            <a:off x="433692" y="2145962"/>
            <a:ext cx="10844107" cy="523220"/>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国内外现状：无法平衡速度、功耗、价格、适应性的关系</a:t>
            </a:r>
          </a:p>
        </p:txBody>
      </p:sp>
      <p:sp>
        <p:nvSpPr>
          <p:cNvPr id="11" name="文本框 10">
            <a:extLst>
              <a:ext uri="{FF2B5EF4-FFF2-40B4-BE49-F238E27FC236}">
                <a16:creationId xmlns:a16="http://schemas.microsoft.com/office/drawing/2014/main" id="{F6A0E579-BC46-C94C-AE7C-96D4CAB95C8F}"/>
              </a:ext>
            </a:extLst>
          </p:cNvPr>
          <p:cNvSpPr txBox="1"/>
          <p:nvPr/>
        </p:nvSpPr>
        <p:spPr>
          <a:xfrm>
            <a:off x="433692" y="2858608"/>
            <a:ext cx="11626279" cy="3693319"/>
          </a:xfrm>
          <a:prstGeom prst="rect">
            <a:avLst/>
          </a:prstGeom>
          <a:noFill/>
        </p:spPr>
        <p:txBody>
          <a:bodyPr wrap="square">
            <a:spAutoFit/>
          </a:bodyPr>
          <a:lstStyle/>
          <a:p>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目前大多数的图像处理设备还是基于 </a:t>
            </a:r>
            <a:r>
              <a:rPr lang="en-US" altLang="zh-CN" sz="2400" dirty="0">
                <a:latin typeface="华文新魏" panose="02010800040101010101" pitchFamily="2" charset="-122"/>
                <a:ea typeface="华文新魏" panose="02010800040101010101" pitchFamily="2" charset="-122"/>
              </a:rPr>
              <a:t>PC </a:t>
            </a:r>
            <a:r>
              <a:rPr lang="zh-CN" altLang="en-US" sz="2400" dirty="0">
                <a:latin typeface="华文新魏" panose="02010800040101010101" pitchFamily="2" charset="-122"/>
                <a:ea typeface="华文新魏" panose="02010800040101010101" pitchFamily="2" charset="-122"/>
              </a:rPr>
              <a:t>架构，嵌入式设备在图像处理任务中往往只起到</a:t>
            </a:r>
            <a:r>
              <a:rPr lang="zh-CN" altLang="en-US" sz="2400" b="1" u="sng" dirty="0">
                <a:latin typeface="华文新魏" panose="02010800040101010101" pitchFamily="2" charset="-122"/>
                <a:ea typeface="华文新魏" panose="02010800040101010101" pitchFamily="2" charset="-122"/>
              </a:rPr>
              <a:t>图像数据采集和处理结果显示</a:t>
            </a:r>
            <a:r>
              <a:rPr lang="zh-CN" altLang="en-US" sz="2400" dirty="0">
                <a:latin typeface="华文新魏" panose="02010800040101010101" pitchFamily="2" charset="-122"/>
                <a:ea typeface="华文新魏" panose="02010800040101010101" pitchFamily="2" charset="-122"/>
              </a:rPr>
              <a:t>等功能，而涉及</a:t>
            </a:r>
            <a:r>
              <a:rPr lang="zh-CN" altLang="en-US" sz="2400" b="1" u="sng" dirty="0">
                <a:latin typeface="华文新魏" panose="02010800040101010101" pitchFamily="2" charset="-122"/>
                <a:ea typeface="华文新魏" panose="02010800040101010101" pitchFamily="2" charset="-122"/>
              </a:rPr>
              <a:t>大量数据计算</a:t>
            </a:r>
            <a:r>
              <a:rPr lang="zh-CN" altLang="en-US" sz="2400" dirty="0">
                <a:latin typeface="华文新魏" panose="02010800040101010101" pitchFamily="2" charset="-122"/>
                <a:ea typeface="华文新魏" panose="02010800040101010101" pitchFamily="2" charset="-122"/>
              </a:rPr>
              <a:t>的工作则仍由后端的 </a:t>
            </a:r>
            <a:r>
              <a:rPr lang="en-US" altLang="zh-CN" sz="2400" dirty="0">
                <a:latin typeface="华文新魏" panose="02010800040101010101" pitchFamily="2" charset="-122"/>
                <a:ea typeface="华文新魏" panose="02010800040101010101" pitchFamily="2" charset="-122"/>
              </a:rPr>
              <a:t>PC</a:t>
            </a:r>
            <a:r>
              <a:rPr lang="zh-CN" altLang="en-US" sz="2400" dirty="0">
                <a:latin typeface="华文新魏" panose="02010800040101010101" pitchFamily="2" charset="-122"/>
                <a:ea typeface="华文新魏" panose="02010800040101010101" pitchFamily="2" charset="-122"/>
              </a:rPr>
              <a:t>机进行处理</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直接将</a:t>
            </a:r>
            <a:r>
              <a:rPr lang="zh-CN" altLang="en-US" sz="2400" u="sng" dirty="0">
                <a:solidFill>
                  <a:srgbClr val="FF0000"/>
                </a:solidFill>
                <a:latin typeface="华文新魏" panose="02010800040101010101" pitchFamily="2" charset="-122"/>
                <a:ea typeface="华文新魏" panose="02010800040101010101" pitchFamily="2" charset="-122"/>
              </a:rPr>
              <a:t>基于 </a:t>
            </a:r>
            <a:r>
              <a:rPr lang="en-US" altLang="zh-CN" sz="2400" u="sng" dirty="0">
                <a:solidFill>
                  <a:srgbClr val="FF0000"/>
                </a:solidFill>
                <a:latin typeface="华文新魏" panose="02010800040101010101" pitchFamily="2" charset="-122"/>
                <a:ea typeface="华文新魏" panose="02010800040101010101" pitchFamily="2" charset="-122"/>
              </a:rPr>
              <a:t>CNN</a:t>
            </a:r>
            <a:r>
              <a:rPr lang="zh-CN" altLang="en-US" sz="2400" u="sng" dirty="0">
                <a:solidFill>
                  <a:srgbClr val="FF0000"/>
                </a:solidFill>
                <a:latin typeface="华文新魏" panose="02010800040101010101" pitchFamily="2" charset="-122"/>
                <a:ea typeface="华文新魏" panose="02010800040101010101" pitchFamily="2" charset="-122"/>
              </a:rPr>
              <a:t>的目标检测算法</a:t>
            </a:r>
            <a:r>
              <a:rPr lang="zh-CN" altLang="en-US" sz="2400" dirty="0">
                <a:solidFill>
                  <a:srgbClr val="FF0000"/>
                </a:solidFill>
                <a:latin typeface="华文新魏" panose="02010800040101010101" pitchFamily="2" charset="-122"/>
                <a:ea typeface="华文新魏" panose="02010800040101010101" pitchFamily="2" charset="-122"/>
              </a:rPr>
              <a:t>移植到嵌入式设备上</a:t>
            </a:r>
            <a:r>
              <a:rPr lang="zh-CN" altLang="en-US" sz="2400" dirty="0">
                <a:latin typeface="华文新魏" panose="02010800040101010101" pitchFamily="2" charset="-122"/>
                <a:ea typeface="华文新魏" panose="02010800040101010101" pitchFamily="2" charset="-122"/>
              </a:rPr>
              <a:t>具有很大的需求和实际意义。</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	·CNN</a:t>
            </a:r>
            <a:r>
              <a:rPr lang="zh-CN" altLang="en-US" sz="2400" dirty="0">
                <a:latin typeface="华文新魏" panose="02010800040101010101" pitchFamily="2" charset="-122"/>
                <a:ea typeface="华文新魏" panose="02010800040101010101" pitchFamily="2" charset="-122"/>
              </a:rPr>
              <a:t>具有</a:t>
            </a:r>
            <a:r>
              <a:rPr lang="zh-CN" altLang="en-US" sz="2400" u="sng" dirty="0">
                <a:solidFill>
                  <a:srgbClr val="FF0000"/>
                </a:solidFill>
                <a:latin typeface="华文新魏" panose="02010800040101010101" pitchFamily="2" charset="-122"/>
                <a:ea typeface="华文新魏" panose="02010800040101010101" pitchFamily="2" charset="-122"/>
              </a:rPr>
              <a:t>计算密集型</a:t>
            </a:r>
            <a:r>
              <a:rPr lang="zh-CN" altLang="en-US" sz="2400" dirty="0">
                <a:latin typeface="华文新魏" panose="02010800040101010101" pitchFamily="2" charset="-122"/>
                <a:ea typeface="华文新魏" panose="02010800040101010101" pitchFamily="2" charset="-122"/>
              </a:rPr>
              <a:t>的特点，所以对于以控制单元和缓存为主，算术逻辑单元所占比例较低的传统</a:t>
            </a:r>
            <a:r>
              <a:rPr lang="en-US" altLang="zh-CN" sz="2400" dirty="0">
                <a:latin typeface="华文新魏" panose="02010800040101010101" pitchFamily="2" charset="-122"/>
                <a:ea typeface="华文新魏" panose="02010800040101010101" pitchFamily="2" charset="-122"/>
              </a:rPr>
              <a:t>CPU</a:t>
            </a:r>
            <a:r>
              <a:rPr lang="zh-CN" altLang="en-US" sz="2400" dirty="0">
                <a:latin typeface="华文新魏" panose="02010800040101010101" pitchFamily="2" charset="-122"/>
                <a:ea typeface="华文新魏" panose="02010800040101010101" pitchFamily="2" charset="-122"/>
              </a:rPr>
              <a:t>这样的通用处理器而言并不适用。</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虽然</a:t>
            </a:r>
            <a:r>
              <a:rPr lang="en-US" altLang="zh-CN" sz="2400" dirty="0">
                <a:latin typeface="华文新魏" panose="02010800040101010101" pitchFamily="2" charset="-122"/>
                <a:ea typeface="华文新魏" panose="02010800040101010101" pitchFamily="2" charset="-122"/>
              </a:rPr>
              <a:t>CPU</a:t>
            </a:r>
            <a:r>
              <a:rPr lang="zh-CN" altLang="en-US" sz="2400" dirty="0">
                <a:solidFill>
                  <a:schemeClr val="accent3"/>
                </a:solidFill>
                <a:latin typeface="华文新魏" panose="02010800040101010101" pitchFamily="2" charset="-122"/>
                <a:ea typeface="华文新魏" panose="02010800040101010101" pitchFamily="2" charset="-122"/>
              </a:rPr>
              <a:t>计算能力低下</a:t>
            </a:r>
            <a:r>
              <a:rPr lang="zh-CN" altLang="en-US" sz="2400" dirty="0">
                <a:latin typeface="华文新魏" panose="02010800040101010101" pitchFamily="2" charset="-122"/>
                <a:ea typeface="华文新魏" panose="02010800040101010101" pitchFamily="2" charset="-122"/>
              </a:rPr>
              <a:t>，但是</a:t>
            </a:r>
            <a:r>
              <a:rPr lang="zh-CN" altLang="en-US" sz="2400" dirty="0">
                <a:solidFill>
                  <a:srgbClr val="FF0000"/>
                </a:solidFill>
                <a:latin typeface="华文新魏" panose="02010800040101010101" pitchFamily="2" charset="-122"/>
                <a:ea typeface="华文新魏" panose="02010800040101010101" pitchFamily="2" charset="-122"/>
              </a:rPr>
              <a:t>高度灵活</a:t>
            </a:r>
            <a:r>
              <a:rPr lang="zh-CN" altLang="en-US" sz="2400" dirty="0">
                <a:latin typeface="华文新魏" panose="02010800040101010101" pitchFamily="2" charset="-122"/>
                <a:ea typeface="华文新魏" panose="02010800040101010101" pitchFamily="2" charset="-122"/>
              </a:rPr>
              <a:t>。</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硬件加速器采用自定制的并行结构，</a:t>
            </a:r>
            <a:r>
              <a:rPr lang="zh-CN" altLang="en-US" sz="2400" dirty="0">
                <a:solidFill>
                  <a:srgbClr val="FF0000"/>
                </a:solidFill>
                <a:latin typeface="华文新魏" panose="02010800040101010101" pitchFamily="2" charset="-122"/>
                <a:ea typeface="华文新魏" panose="02010800040101010101" pitchFamily="2" charset="-122"/>
              </a:rPr>
              <a:t>速度快</a:t>
            </a:r>
            <a:r>
              <a:rPr lang="zh-CN" altLang="en-US" sz="2400" dirty="0">
                <a:latin typeface="华文新魏" panose="02010800040101010101" pitchFamily="2" charset="-122"/>
                <a:ea typeface="华文新魏" panose="02010800040101010101" pitchFamily="2" charset="-122"/>
              </a:rPr>
              <a:t>，但相较于</a:t>
            </a:r>
            <a:r>
              <a:rPr lang="en-US" altLang="zh-CN" sz="2400" dirty="0">
                <a:latin typeface="华文新魏" panose="02010800040101010101" pitchFamily="2" charset="-122"/>
                <a:ea typeface="华文新魏" panose="02010800040101010101" pitchFamily="2" charset="-122"/>
              </a:rPr>
              <a:t>CPU</a:t>
            </a:r>
            <a:r>
              <a:rPr lang="zh-CN" altLang="en-US" sz="2400" dirty="0">
                <a:solidFill>
                  <a:schemeClr val="accent3"/>
                </a:solidFill>
                <a:latin typeface="华文新魏" panose="02010800040101010101" pitchFamily="2" charset="-122"/>
                <a:ea typeface="华文新魏" panose="02010800040101010101" pitchFamily="2" charset="-122"/>
              </a:rPr>
              <a:t>灵活性低</a:t>
            </a:r>
            <a:endParaRPr lang="en-US" altLang="zh-CN" sz="2400" dirty="0">
              <a:solidFill>
                <a:schemeClr val="accent3"/>
              </a:solidFill>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	·CPU</a:t>
            </a:r>
            <a:r>
              <a:rPr lang="zh-CN" altLang="en-US" sz="2400" dirty="0">
                <a:latin typeface="华文新魏" panose="02010800040101010101" pitchFamily="2" charset="-122"/>
                <a:ea typeface="华文新魏" panose="02010800040101010101" pitchFamily="2" charset="-122"/>
              </a:rPr>
              <a:t>加上硬件加速器的</a:t>
            </a:r>
            <a:r>
              <a:rPr lang="zh-CN" altLang="en-US" sz="2400" dirty="0">
                <a:solidFill>
                  <a:srgbClr val="FF0000"/>
                </a:solidFill>
                <a:latin typeface="华文新魏" panose="02010800040101010101" pitchFamily="2" charset="-122"/>
                <a:ea typeface="华文新魏" panose="02010800040101010101" pitchFamily="2" charset="-122"/>
              </a:rPr>
              <a:t>异构架构</a:t>
            </a:r>
            <a:r>
              <a:rPr lang="zh-CN" altLang="en-US" sz="2400" dirty="0">
                <a:latin typeface="华文新魏" panose="02010800040101010101" pitchFamily="2" charset="-122"/>
                <a:ea typeface="华文新魏" panose="02010800040101010101" pitchFamily="2" charset="-122"/>
              </a:rPr>
              <a:t>成为一项很好的选择</a:t>
            </a:r>
            <a:endParaRPr lang="en-US" altLang="zh-CN" sz="2400" dirty="0">
              <a:latin typeface="华文新魏" panose="02010800040101010101" pitchFamily="2" charset="-122"/>
              <a:ea typeface="华文新魏" panose="02010800040101010101" pitchFamily="2" charset="-122"/>
            </a:endParaRPr>
          </a:p>
          <a:p>
            <a:endParaRPr lang="zh-CN" alt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A5CFC4AF-2F2E-4CA4-2113-0D7DBA361B8B}"/>
              </a:ext>
            </a:extLst>
          </p:cNvPr>
          <p:cNvSpPr txBox="1"/>
          <p:nvPr/>
        </p:nvSpPr>
        <p:spPr>
          <a:xfrm>
            <a:off x="8444753" y="6364130"/>
            <a:ext cx="6185646" cy="369332"/>
          </a:xfrm>
          <a:prstGeom prst="rect">
            <a:avLst/>
          </a:prstGeom>
          <a:noFill/>
        </p:spPr>
        <p:txBody>
          <a:bodyPr wrap="square">
            <a:spAutoFit/>
          </a:bodyPr>
          <a:lstStyle/>
          <a:p>
            <a:r>
              <a:rPr lang="zh-CN" altLang="en-US" dirty="0">
                <a:solidFill>
                  <a:srgbClr val="FF0000"/>
                </a:solidFill>
                <a:latin typeface="华文新魏" panose="02010800040101010101" pitchFamily="2" charset="-122"/>
                <a:ea typeface="华文新魏" panose="02010800040101010101" pitchFamily="2" charset="-122"/>
              </a:rPr>
              <a:t>异构：将 CPU与某种加速器组合</a:t>
            </a:r>
          </a:p>
        </p:txBody>
      </p:sp>
    </p:spTree>
    <p:extLst>
      <p:ext uri="{BB962C8B-B14F-4D97-AF65-F5344CB8AC3E}">
        <p14:creationId xmlns:p14="http://schemas.microsoft.com/office/powerpoint/2010/main" val="3398171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6910742"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硬件加速器的选择</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225960" y="1227667"/>
            <a:ext cx="11575627" cy="830997"/>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硬件加速：将利用</a:t>
            </a:r>
            <a:r>
              <a:rPr lang="zh-CN" altLang="en-US" sz="2400" dirty="0">
                <a:solidFill>
                  <a:srgbClr val="FF0000"/>
                </a:solidFill>
                <a:latin typeface="华文新魏" panose="02010800040101010101" pitchFamily="2" charset="-122"/>
                <a:ea typeface="华文新魏" panose="02010800040101010101" pitchFamily="2" charset="-122"/>
              </a:rPr>
              <a:t>专门的硬件设备</a:t>
            </a:r>
            <a:r>
              <a:rPr lang="zh-CN" altLang="en-US" sz="2400" dirty="0">
                <a:latin typeface="华文新魏" panose="02010800040101010101" pitchFamily="2" charset="-122"/>
                <a:ea typeface="华文新魏" panose="02010800040101010101" pitchFamily="2" charset="-122"/>
              </a:rPr>
              <a:t>而不是</a:t>
            </a:r>
            <a:r>
              <a:rPr lang="en-US" altLang="zh-CN" sz="2400" dirty="0">
                <a:latin typeface="华文新魏" panose="02010800040101010101" pitchFamily="2" charset="-122"/>
                <a:ea typeface="华文新魏" panose="02010800040101010101" pitchFamily="2" charset="-122"/>
              </a:rPr>
              <a:t>CPU</a:t>
            </a:r>
            <a:r>
              <a:rPr lang="zh-CN" altLang="en-US" sz="2400" dirty="0">
                <a:latin typeface="华文新魏" panose="02010800040101010101" pitchFamily="2" charset="-122"/>
                <a:ea typeface="华文新魏" panose="02010800040101010101" pitchFamily="2" charset="-122"/>
              </a:rPr>
              <a:t>来处理</a:t>
            </a:r>
            <a:r>
              <a:rPr lang="zh-CN" altLang="en-US" sz="2400" dirty="0">
                <a:solidFill>
                  <a:srgbClr val="FF0000"/>
                </a:solidFill>
                <a:latin typeface="华文新魏" panose="02010800040101010101" pitchFamily="2" charset="-122"/>
                <a:ea typeface="华文新魏" panose="02010800040101010101" pitchFamily="2" charset="-122"/>
              </a:rPr>
              <a:t>计算密集型（大量循环、计算）</a:t>
            </a:r>
            <a:r>
              <a:rPr lang="zh-CN" altLang="en-US" sz="2400" dirty="0">
                <a:latin typeface="华文新魏" panose="02010800040101010101" pitchFamily="2" charset="-122"/>
                <a:ea typeface="华文新魏" panose="02010800040101010101" pitchFamily="2" charset="-122"/>
              </a:rPr>
              <a:t>任务，充分挖掘硬件的并行特性，大幅提升其性能。</a:t>
            </a:r>
            <a:endParaRPr lang="zh-CN" altLang="en-US" sz="1200"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AB247FFA-E1AA-455A-710A-A0343959E230}"/>
              </a:ext>
            </a:extLst>
          </p:cNvPr>
          <p:cNvSpPr txBox="1"/>
          <p:nvPr/>
        </p:nvSpPr>
        <p:spPr>
          <a:xfrm>
            <a:off x="225960" y="2361702"/>
            <a:ext cx="11575627" cy="1692771"/>
          </a:xfrm>
          <a:prstGeom prst="rect">
            <a:avLst/>
          </a:prstGeom>
          <a:noFill/>
        </p:spPr>
        <p:txBody>
          <a:bodyPr wrap="square" rtlCol="0">
            <a:spAutoFit/>
          </a:bodyPr>
          <a:lstStyle/>
          <a:p>
            <a:r>
              <a:rPr lang="en-US" altLang="zh-CN" sz="2400" dirty="0">
                <a:latin typeface="华文新魏" panose="02010800040101010101" pitchFamily="2" charset="-122"/>
                <a:ea typeface="华文新魏" panose="02010800040101010101" pitchFamily="2" charset="-122"/>
              </a:rPr>
              <a:t>GPU</a:t>
            </a:r>
            <a:r>
              <a:rPr lang="zh-CN" altLang="en-US" sz="1600" dirty="0">
                <a:latin typeface="华文新魏" panose="02010800040101010101" pitchFamily="2" charset="-122"/>
                <a:ea typeface="华文新魏" panose="02010800040101010101" pitchFamily="2" charset="-122"/>
              </a:rPr>
              <a:t>（</a:t>
            </a:r>
            <a:r>
              <a:rPr lang="en-US" altLang="zh-CN" sz="1600" dirty="0">
                <a:latin typeface="华文新魏" panose="02010800040101010101" pitchFamily="2" charset="-122"/>
                <a:ea typeface="华文新魏" panose="02010800040101010101" pitchFamily="2" charset="-122"/>
              </a:rPr>
              <a:t>graphics processing unit</a:t>
            </a:r>
            <a:r>
              <a:rPr lang="zh-CN" altLang="en-US" sz="16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：更擅长处理多重任务，尤其是没有技术含量的重复性工作，比如图形计算。</a:t>
            </a:r>
            <a:r>
              <a:rPr lang="zh-CN" altLang="en-US" sz="2000" dirty="0">
                <a:solidFill>
                  <a:srgbClr val="FF0000"/>
                </a:solidFill>
                <a:latin typeface="华文新魏" panose="02010800040101010101" pitchFamily="2" charset="-122"/>
                <a:ea typeface="华文新魏" panose="02010800040101010101" pitchFamily="2" charset="-122"/>
              </a:rPr>
              <a:t>但是仍存在价格昂贵，功耗大，开发周期长等严重影响在移动终端等应用场合部署深度学习算法的问题。</a:t>
            </a:r>
            <a:endParaRPr lang="en-US" altLang="zh-CN" sz="2000" dirty="0">
              <a:solidFill>
                <a:srgbClr val="FF0000"/>
              </a:solidFill>
              <a:latin typeface="华文新魏" panose="02010800040101010101" pitchFamily="2" charset="-122"/>
              <a:ea typeface="华文新魏" panose="02010800040101010101" pitchFamily="2" charset="-122"/>
            </a:endParaRPr>
          </a:p>
          <a:p>
            <a:r>
              <a:rPr lang="zh-CN" altLang="en-US" sz="3600" dirty="0">
                <a:latin typeface="华文新魏" panose="02010800040101010101" pitchFamily="2" charset="-122"/>
                <a:ea typeface="华文新魏" panose="02010800040101010101" pitchFamily="2" charset="-122"/>
              </a:rPr>
              <a:t>*</a:t>
            </a:r>
            <a:r>
              <a:rPr lang="zh-CN" altLang="en-US" dirty="0"/>
              <a:t>还面临着</a:t>
            </a:r>
            <a:r>
              <a:rPr lang="en-US" altLang="zh-CN" dirty="0"/>
              <a:t>GPU</a:t>
            </a:r>
            <a:r>
              <a:rPr lang="zh-CN" altLang="en-US" dirty="0"/>
              <a:t>的知识产权问题，使得</a:t>
            </a:r>
            <a:r>
              <a:rPr lang="en-US" altLang="zh-CN" dirty="0"/>
              <a:t>GPU</a:t>
            </a:r>
            <a:r>
              <a:rPr lang="zh-CN" altLang="en-US" dirty="0"/>
              <a:t>在国内军事领域上的使用受到极大的限制，且产品价格高昂</a:t>
            </a:r>
            <a:endParaRPr lang="zh-CN" altLang="en-US" dirty="0">
              <a:latin typeface="华文新魏" panose="02010800040101010101" pitchFamily="2" charset="-122"/>
              <a:ea typeface="华文新魏" panose="02010800040101010101" pitchFamily="2" charset="-122"/>
            </a:endParaRPr>
          </a:p>
        </p:txBody>
      </p:sp>
      <p:sp>
        <p:nvSpPr>
          <p:cNvPr id="8" name="文本框 7">
            <a:extLst>
              <a:ext uri="{FF2B5EF4-FFF2-40B4-BE49-F238E27FC236}">
                <a16:creationId xmlns:a16="http://schemas.microsoft.com/office/drawing/2014/main" id="{25EC2D97-C2A5-7E48-6921-A2524B11E1E9}"/>
              </a:ext>
            </a:extLst>
          </p:cNvPr>
          <p:cNvSpPr txBox="1"/>
          <p:nvPr/>
        </p:nvSpPr>
        <p:spPr>
          <a:xfrm>
            <a:off x="225959" y="4003567"/>
            <a:ext cx="11674687" cy="1477328"/>
          </a:xfrm>
          <a:prstGeom prst="rect">
            <a:avLst/>
          </a:prstGeom>
          <a:noFill/>
        </p:spPr>
        <p:txBody>
          <a:bodyPr wrap="square">
            <a:spAutoFit/>
          </a:bodyPr>
          <a:lstStyle/>
          <a:p>
            <a:r>
              <a:rPr lang="zh-CN" altLang="en-US" sz="2400" dirty="0">
                <a:latin typeface="华文新魏" panose="02010800040101010101" pitchFamily="2" charset="-122"/>
                <a:ea typeface="华文新魏" panose="02010800040101010101" pitchFamily="2" charset="-122"/>
              </a:rPr>
              <a:t>ASIC</a:t>
            </a:r>
            <a:r>
              <a:rPr lang="zh-CN" altLang="en-US" sz="1600" dirty="0">
                <a:latin typeface="华文新魏" panose="02010800040101010101" pitchFamily="2" charset="-122"/>
                <a:ea typeface="华文新魏" panose="02010800040101010101" pitchFamily="2" charset="-122"/>
              </a:rPr>
              <a:t>（专用集成电路芯片）</a:t>
            </a:r>
            <a:r>
              <a:rPr lang="zh-CN" altLang="en-US" sz="2400" dirty="0">
                <a:latin typeface="华文新魏" panose="02010800040101010101" pitchFamily="2" charset="-122"/>
                <a:ea typeface="华文新魏" panose="02010800040101010101" pitchFamily="2" charset="-122"/>
              </a:rPr>
              <a:t>：针对特定用途和算法需要来定制芯片的处理效率和计算能力，所以 </a:t>
            </a:r>
            <a:r>
              <a:rPr lang="en-US" altLang="zh-CN" sz="2400" dirty="0">
                <a:latin typeface="华文新魏" panose="02010800040101010101" pitchFamily="2" charset="-122"/>
                <a:ea typeface="华文新魏" panose="02010800040101010101" pitchFamily="2" charset="-122"/>
              </a:rPr>
              <a:t>ASIC</a:t>
            </a:r>
            <a:r>
              <a:rPr lang="zh-CN" altLang="en-US" sz="2400" dirty="0">
                <a:latin typeface="华文新魏" panose="02010800040101010101" pitchFamily="2" charset="-122"/>
                <a:ea typeface="华文新魏" panose="02010800040101010101" pitchFamily="2" charset="-122"/>
              </a:rPr>
              <a:t>具有处理效率高、计算能力强、功耗低等优势。</a:t>
            </a:r>
            <a:r>
              <a:rPr lang="zh-CN" altLang="en-US" sz="2000" dirty="0">
                <a:solidFill>
                  <a:srgbClr val="FF0000"/>
                </a:solidFill>
                <a:latin typeface="华文新魏" panose="02010800040101010101" pitchFamily="2" charset="-122"/>
                <a:ea typeface="华文新魏" panose="02010800040101010101" pitchFamily="2" charset="-122"/>
              </a:rPr>
              <a:t>但是由于是针对特定算法设计的，一旦芯片设计完毕，其所适应的算法就是固定的，所以一旦算法发生变化就可能将会无法使用，并且设计周期长，研发成本高昂。</a:t>
            </a:r>
            <a:endParaRPr lang="zh-CN" altLang="en-US" sz="2400" dirty="0">
              <a:solidFill>
                <a:srgbClr val="FF0000"/>
              </a:solidFill>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71DC8C6F-D9F6-6DD5-E674-45C306D84E7F}"/>
              </a:ext>
            </a:extLst>
          </p:cNvPr>
          <p:cNvSpPr txBox="1"/>
          <p:nvPr/>
        </p:nvSpPr>
        <p:spPr>
          <a:xfrm>
            <a:off x="225959" y="5502284"/>
            <a:ext cx="11575628" cy="707886"/>
          </a:xfrm>
          <a:prstGeom prst="rect">
            <a:avLst/>
          </a:prstGeom>
          <a:noFill/>
        </p:spPr>
        <p:txBody>
          <a:bodyPr wrap="square">
            <a:spAutoFit/>
          </a:bodyPr>
          <a:lstStyle/>
          <a:p>
            <a:r>
              <a:rPr lang="zh-CN" altLang="en-US" sz="2000" dirty="0">
                <a:solidFill>
                  <a:schemeClr val="tx1">
                    <a:lumMod val="95000"/>
                    <a:lumOff val="5000"/>
                  </a:schemeClr>
                </a:solidFill>
                <a:latin typeface="华文新魏" panose="02010800040101010101" pitchFamily="2" charset="-122"/>
                <a:ea typeface="华文新魏" panose="02010800040101010101" pitchFamily="2" charset="-122"/>
              </a:rPr>
              <a:t>FPGA</a:t>
            </a:r>
            <a:r>
              <a:rPr lang="zh-CN" altLang="en-US" sz="1400" dirty="0">
                <a:solidFill>
                  <a:schemeClr val="tx1">
                    <a:lumMod val="95000"/>
                    <a:lumOff val="5000"/>
                  </a:schemeClr>
                </a:solidFill>
                <a:latin typeface="华文新魏" panose="02010800040101010101" pitchFamily="2" charset="-122"/>
                <a:ea typeface="华文新魏" panose="02010800040101010101" pitchFamily="2" charset="-122"/>
              </a:rPr>
              <a:t>（可编程、可定制的芯片）</a:t>
            </a:r>
            <a:r>
              <a:rPr lang="zh-CN" altLang="en-US" sz="2000" dirty="0">
                <a:solidFill>
                  <a:schemeClr val="tx1">
                    <a:lumMod val="95000"/>
                    <a:lumOff val="5000"/>
                  </a:schemeClr>
                </a:solidFill>
                <a:latin typeface="华文新魏" panose="02010800040101010101" pitchFamily="2" charset="-122"/>
                <a:ea typeface="华文新魏" panose="02010800040101010101" pitchFamily="2" charset="-122"/>
              </a:rPr>
              <a:t>：</a:t>
            </a:r>
            <a:r>
              <a:rPr lang="en-US" altLang="zh-CN" sz="2000" dirty="0">
                <a:solidFill>
                  <a:schemeClr val="tx1">
                    <a:lumMod val="95000"/>
                    <a:lumOff val="5000"/>
                  </a:schemeClr>
                </a:solidFill>
                <a:latin typeface="华文新魏" panose="02010800040101010101" pitchFamily="2" charset="-122"/>
                <a:ea typeface="华文新魏" panose="02010800040101010101" pitchFamily="2" charset="-122"/>
              </a:rPr>
              <a:t>ZYNQ</a:t>
            </a:r>
            <a:r>
              <a:rPr lang="zh-CN" altLang="en-US" sz="2000" dirty="0">
                <a:solidFill>
                  <a:schemeClr val="tx1">
                    <a:lumMod val="95000"/>
                    <a:lumOff val="5000"/>
                  </a:schemeClr>
                </a:solidFill>
                <a:latin typeface="华文新魏" panose="02010800040101010101" pitchFamily="2" charset="-122"/>
                <a:ea typeface="华文新魏" panose="02010800040101010101" pitchFamily="2" charset="-122"/>
              </a:rPr>
              <a:t>系列：芯片架构灵活、运行功耗低、具有可重构和可移植性。同时随着高层次综合工具</a:t>
            </a:r>
            <a:r>
              <a:rPr lang="en-US" altLang="zh-CN" sz="2000" dirty="0" err="1">
                <a:solidFill>
                  <a:schemeClr val="tx1">
                    <a:lumMod val="95000"/>
                    <a:lumOff val="5000"/>
                  </a:schemeClr>
                </a:solidFill>
                <a:latin typeface="华文新魏" panose="02010800040101010101" pitchFamily="2" charset="-122"/>
                <a:ea typeface="华文新魏" panose="02010800040101010101" pitchFamily="2" charset="-122"/>
              </a:rPr>
              <a:t>VivadoHLS</a:t>
            </a:r>
            <a:r>
              <a:rPr lang="zh-CN" altLang="en-US" sz="2000" dirty="0">
                <a:solidFill>
                  <a:schemeClr val="tx1">
                    <a:lumMod val="95000"/>
                    <a:lumOff val="5000"/>
                  </a:schemeClr>
                </a:solidFill>
                <a:latin typeface="华文新魏" panose="02010800040101010101" pitchFamily="2" charset="-122"/>
                <a:ea typeface="华文新魏" panose="02010800040101010101" pitchFamily="2" charset="-122"/>
              </a:rPr>
              <a:t>的推出，</a:t>
            </a:r>
            <a:r>
              <a:rPr lang="en-US" altLang="zh-CN" sz="2000" dirty="0">
                <a:solidFill>
                  <a:schemeClr val="tx1">
                    <a:lumMod val="95000"/>
                    <a:lumOff val="5000"/>
                  </a:schemeClr>
                </a:solidFill>
                <a:latin typeface="华文新魏" panose="02010800040101010101" pitchFamily="2" charset="-122"/>
                <a:ea typeface="华文新魏" panose="02010800040101010101" pitchFamily="2" charset="-122"/>
              </a:rPr>
              <a:t>FPGA</a:t>
            </a:r>
            <a:r>
              <a:rPr lang="zh-CN" altLang="en-US" sz="2000" dirty="0">
                <a:solidFill>
                  <a:schemeClr val="tx1">
                    <a:lumMod val="95000"/>
                    <a:lumOff val="5000"/>
                  </a:schemeClr>
                </a:solidFill>
                <a:latin typeface="华文新魏" panose="02010800040101010101" pitchFamily="2" charset="-122"/>
                <a:ea typeface="华文新魏" panose="02010800040101010101" pitchFamily="2" charset="-122"/>
              </a:rPr>
              <a:t>开发周期大大缩短</a:t>
            </a:r>
          </a:p>
        </p:txBody>
      </p:sp>
    </p:spTree>
    <p:extLst>
      <p:ext uri="{BB962C8B-B14F-4D97-AF65-F5344CB8AC3E}">
        <p14:creationId xmlns:p14="http://schemas.microsoft.com/office/powerpoint/2010/main" val="18497053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199B380-5945-6903-9313-7D2B8D3ACBCB}"/>
              </a:ext>
            </a:extLst>
          </p:cNvPr>
          <p:cNvPicPr>
            <a:picLocks noChangeAspect="1"/>
          </p:cNvPicPr>
          <p:nvPr/>
        </p:nvPicPr>
        <p:blipFill rotWithShape="1">
          <a:blip r:embed="rId4">
            <a:extLst>
              <a:ext uri="{28A0092B-C50C-407E-A947-70E740481C1C}">
                <a14:useLocalDpi xmlns:a14="http://schemas.microsoft.com/office/drawing/2010/main" val="0"/>
              </a:ext>
            </a:extLst>
          </a:blip>
          <a:srcRect t="20508" b="44980"/>
          <a:stretch/>
        </p:blipFill>
        <p:spPr>
          <a:xfrm>
            <a:off x="0" y="0"/>
            <a:ext cx="12192002" cy="6858001"/>
          </a:xfrm>
          <a:prstGeom prst="rect">
            <a:avLst/>
          </a:prstGeom>
        </p:spPr>
      </p:pic>
      <p:sp>
        <p:nvSpPr>
          <p:cNvPr id="26" name="PA_文本框 19">
            <a:extLst>
              <a:ext uri="{FF2B5EF4-FFF2-40B4-BE49-F238E27FC236}">
                <a16:creationId xmlns:a16="http://schemas.microsoft.com/office/drawing/2014/main" id="{F0BA2817-09F5-4EAB-9C14-D71ECAE7CD02}"/>
              </a:ext>
            </a:extLst>
          </p:cNvPr>
          <p:cNvSpPr txBox="1"/>
          <p:nvPr>
            <p:custDataLst>
              <p:tags r:id="rId1"/>
            </p:custDataLst>
          </p:nvPr>
        </p:nvSpPr>
        <p:spPr>
          <a:xfrm>
            <a:off x="5516" y="173755"/>
            <a:ext cx="3103443" cy="1323439"/>
          </a:xfrm>
          <a:prstGeom prst="rect">
            <a:avLst/>
          </a:prstGeom>
          <a:noFill/>
        </p:spPr>
        <p:txBody>
          <a:bodyPr wrap="square" rtlCol="0">
            <a:spAutoFit/>
          </a:bodyPr>
          <a:lstStyle/>
          <a:p>
            <a:pPr algn="ctr"/>
            <a:r>
              <a:rPr lang="zh-CN" altLang="en-US" sz="80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华文新魏" panose="02010800040101010101" pitchFamily="2" charset="-122"/>
                <a:ea typeface="华文新魏" panose="02010800040101010101" pitchFamily="2" charset="-122"/>
                <a:cs typeface="+mn-ea"/>
                <a:sym typeface="+mn-lt"/>
              </a:rPr>
              <a:t>目录</a:t>
            </a:r>
          </a:p>
        </p:txBody>
      </p:sp>
      <p:sp>
        <p:nvSpPr>
          <p:cNvPr id="14" name="矩形: 圆角 13">
            <a:extLst>
              <a:ext uri="{FF2B5EF4-FFF2-40B4-BE49-F238E27FC236}">
                <a16:creationId xmlns:a16="http://schemas.microsoft.com/office/drawing/2014/main" id="{E0C21C9D-8C6A-6D8A-549B-F51E16D20FB5}"/>
              </a:ext>
            </a:extLst>
          </p:cNvPr>
          <p:cNvSpPr/>
          <p:nvPr/>
        </p:nvSpPr>
        <p:spPr>
          <a:xfrm>
            <a:off x="2234120" y="2882764"/>
            <a:ext cx="3728953" cy="595966"/>
          </a:xfrm>
          <a:prstGeom prst="roundRect">
            <a:avLst>
              <a:gd name="adj" fmla="val 50000"/>
            </a:avLst>
          </a:prstGeom>
          <a:solidFill>
            <a:srgbClr val="145389"/>
          </a:solidFill>
          <a:ln w="25400">
            <a:noFill/>
          </a:ln>
          <a:effectLst>
            <a:outerShdw blurRad="355600" dist="38100" dir="2700000" algn="tl" rotWithShape="0">
              <a:srgbClr val="14538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a:extLst>
              <a:ext uri="{FF2B5EF4-FFF2-40B4-BE49-F238E27FC236}">
                <a16:creationId xmlns:a16="http://schemas.microsoft.com/office/drawing/2014/main" id="{98C7E9AE-77C1-5EF6-579C-5AB8A3BB6458}"/>
              </a:ext>
            </a:extLst>
          </p:cNvPr>
          <p:cNvSpPr txBox="1"/>
          <p:nvPr/>
        </p:nvSpPr>
        <p:spPr>
          <a:xfrm>
            <a:off x="3146214" y="2882763"/>
            <a:ext cx="2542540" cy="584775"/>
          </a:xfrm>
          <a:prstGeom prst="rect">
            <a:avLst/>
          </a:prstGeom>
          <a:noFill/>
        </p:spPr>
        <p:txBody>
          <a:bodyPr wrap="square">
            <a:spAutoFit/>
          </a:bodyPr>
          <a:lstStyle/>
          <a:p>
            <a:r>
              <a:rPr lang="zh-CN" altLang="en-US" sz="3200" b="1" dirty="0">
                <a:solidFill>
                  <a:schemeClr val="bg1"/>
                </a:solidFill>
                <a:latin typeface="华文新魏" panose="02010800040101010101" pitchFamily="2" charset="-122"/>
                <a:ea typeface="华文新魏" panose="02010800040101010101" pitchFamily="2" charset="-122"/>
              </a:rPr>
              <a:t>学习情况</a:t>
            </a:r>
          </a:p>
        </p:txBody>
      </p:sp>
      <p:sp>
        <p:nvSpPr>
          <p:cNvPr id="21" name="矩形: 圆角 20">
            <a:extLst>
              <a:ext uri="{FF2B5EF4-FFF2-40B4-BE49-F238E27FC236}">
                <a16:creationId xmlns:a16="http://schemas.microsoft.com/office/drawing/2014/main" id="{EFBA5B50-A9C9-CDCF-F626-1768C2D58DD4}"/>
              </a:ext>
            </a:extLst>
          </p:cNvPr>
          <p:cNvSpPr/>
          <p:nvPr/>
        </p:nvSpPr>
        <p:spPr>
          <a:xfrm>
            <a:off x="6679120" y="2882764"/>
            <a:ext cx="3728953" cy="595966"/>
          </a:xfrm>
          <a:prstGeom prst="roundRect">
            <a:avLst>
              <a:gd name="adj" fmla="val 50000"/>
            </a:avLst>
          </a:prstGeom>
          <a:solidFill>
            <a:srgbClr val="145389"/>
          </a:solidFill>
          <a:ln w="25400">
            <a:noFill/>
          </a:ln>
          <a:effectLst>
            <a:outerShdw blurRad="355600" dist="38100" dir="2700000" algn="tl" rotWithShape="0">
              <a:srgbClr val="14538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4" name="文本框 23">
            <a:extLst>
              <a:ext uri="{FF2B5EF4-FFF2-40B4-BE49-F238E27FC236}">
                <a16:creationId xmlns:a16="http://schemas.microsoft.com/office/drawing/2014/main" id="{0691EA93-EE7A-04C4-8139-39707F078766}"/>
              </a:ext>
            </a:extLst>
          </p:cNvPr>
          <p:cNvSpPr txBox="1"/>
          <p:nvPr/>
        </p:nvSpPr>
        <p:spPr>
          <a:xfrm>
            <a:off x="7658187" y="2882764"/>
            <a:ext cx="2611967" cy="584775"/>
          </a:xfrm>
          <a:prstGeom prst="rect">
            <a:avLst/>
          </a:prstGeom>
          <a:noFill/>
        </p:spPr>
        <p:txBody>
          <a:bodyPr wrap="square">
            <a:spAutoFit/>
          </a:bodyPr>
          <a:lstStyle/>
          <a:p>
            <a:r>
              <a:rPr lang="zh-CN" altLang="en-US" sz="3200" b="1" dirty="0">
                <a:solidFill>
                  <a:schemeClr val="bg1"/>
                </a:solidFill>
                <a:latin typeface="华文新魏" panose="02010800040101010101" pitchFamily="2" charset="-122"/>
                <a:ea typeface="华文新魏" panose="02010800040101010101" pitchFamily="2" charset="-122"/>
              </a:rPr>
              <a:t>经验分享</a:t>
            </a:r>
          </a:p>
        </p:txBody>
      </p:sp>
    </p:spTree>
    <p:extLst>
      <p:ext uri="{BB962C8B-B14F-4D97-AF65-F5344CB8AC3E}">
        <p14:creationId xmlns:p14="http://schemas.microsoft.com/office/powerpoint/2010/main" val="2113229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22C02D5-0642-6661-9DD6-0081A497FAE2}"/>
              </a:ext>
            </a:extLst>
          </p:cNvPr>
          <p:cNvPicPr>
            <a:picLocks noChangeAspect="1"/>
          </p:cNvPicPr>
          <p:nvPr/>
        </p:nvPicPr>
        <p:blipFill>
          <a:blip r:embed="rId2"/>
          <a:stretch>
            <a:fillRect/>
          </a:stretch>
        </p:blipFill>
        <p:spPr>
          <a:xfrm>
            <a:off x="329449" y="1275926"/>
            <a:ext cx="4554124" cy="2924387"/>
          </a:xfrm>
          <a:prstGeom prst="rect">
            <a:avLst/>
          </a:prstGeom>
        </p:spPr>
      </p:pic>
      <p:sp>
        <p:nvSpPr>
          <p:cNvPr id="10" name="文本框 9">
            <a:extLst>
              <a:ext uri="{FF2B5EF4-FFF2-40B4-BE49-F238E27FC236}">
                <a16:creationId xmlns:a16="http://schemas.microsoft.com/office/drawing/2014/main" id="{A53937F5-F142-A297-D7CF-229352F1F622}"/>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“优秀”</a:t>
            </a:r>
            <a:endParaRPr lang="zh-CN" altLang="en-US"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077FC40A-D5CE-A0E7-969B-69ABA1A5EE9C}"/>
              </a:ext>
            </a:extLst>
          </p:cNvPr>
          <p:cNvSpPr txBox="1"/>
          <p:nvPr/>
        </p:nvSpPr>
        <p:spPr>
          <a:xfrm>
            <a:off x="235374" y="4484730"/>
            <a:ext cx="7134013" cy="1938992"/>
          </a:xfrm>
          <a:prstGeom prst="rect">
            <a:avLst/>
          </a:prstGeom>
          <a:noFill/>
        </p:spPr>
        <p:txBody>
          <a:bodyPr wrap="square">
            <a:spAutoFit/>
          </a:bodyPr>
          <a:lstStyle/>
          <a:p>
            <a:r>
              <a:rPr lang="en-US" altLang="zh-CN" sz="2400" dirty="0">
                <a:latin typeface="华文新魏" panose="02010800040101010101" pitchFamily="2" charset="-122"/>
                <a:ea typeface="华文新魏" panose="02010800040101010101" pitchFamily="2" charset="-122"/>
              </a:rPr>
              <a:t>5</a:t>
            </a:r>
            <a:r>
              <a:rPr lang="zh-CN" altLang="en-US" sz="2400" dirty="0">
                <a:latin typeface="华文新魏" panose="02010800040101010101" pitchFamily="2" charset="-122"/>
                <a:ea typeface="华文新魏" panose="02010800040101010101" pitchFamily="2" charset="-122"/>
              </a:rPr>
              <a:t>级流水线架构的</a:t>
            </a:r>
            <a:r>
              <a:rPr lang="en-US" altLang="zh-CN" sz="2400" dirty="0">
                <a:latin typeface="华文新魏" panose="02010800040101010101" pitchFamily="2" charset="-122"/>
                <a:ea typeface="华文新魏" panose="02010800040101010101" pitchFamily="2" charset="-122"/>
              </a:rPr>
              <a:t>CPU</a:t>
            </a:r>
            <a:r>
              <a:rPr lang="zh-CN" altLang="en-US" sz="2400" dirty="0">
                <a:latin typeface="华文新魏" panose="02010800040101010101" pitchFamily="2" charset="-122"/>
                <a:ea typeface="华文新魏" panose="02010800040101010101" pitchFamily="2" charset="-122"/>
              </a:rPr>
              <a:t>：执行完一次 </a:t>
            </a:r>
            <a:r>
              <a:rPr lang="en-US" altLang="zh-CN" sz="2400" dirty="0">
                <a:latin typeface="华文新魏" panose="02010800040101010101" pitchFamily="2" charset="-122"/>
                <a:ea typeface="华文新魏" panose="02010800040101010101" pitchFamily="2" charset="-122"/>
              </a:rPr>
              <a:t>x=</a:t>
            </a:r>
            <a:r>
              <a:rPr lang="en-US" altLang="zh-CN" sz="2400" dirty="0" err="1">
                <a:latin typeface="华文新魏" panose="02010800040101010101" pitchFamily="2" charset="-122"/>
                <a:ea typeface="华文新魏" panose="02010800040101010101" pitchFamily="2" charset="-122"/>
              </a:rPr>
              <a:t>a+b</a:t>
            </a:r>
            <a:r>
              <a:rPr lang="zh-CN" altLang="en-US" sz="2400" dirty="0">
                <a:latin typeface="华文新魏" panose="02010800040101010101" pitchFamily="2" charset="-122"/>
                <a:ea typeface="华文新魏" panose="02010800040101010101" pitchFamily="2" charset="-122"/>
              </a:rPr>
              <a:t>运算需要一个时钟周期那么整个算法执行完成需要</a:t>
            </a:r>
            <a:r>
              <a:rPr lang="en-US" altLang="zh-CN" sz="2400" dirty="0">
                <a:latin typeface="华文新魏" panose="02010800040101010101" pitchFamily="2" charset="-122"/>
                <a:ea typeface="华文新魏" panose="02010800040101010101" pitchFamily="2" charset="-122"/>
              </a:rPr>
              <a:t>10</a:t>
            </a:r>
            <a:r>
              <a:rPr lang="zh-CN" altLang="en-US" sz="2400" dirty="0">
                <a:latin typeface="华文新魏" panose="02010800040101010101" pitchFamily="2" charset="-122"/>
                <a:ea typeface="华文新魏" panose="02010800040101010101" pitchFamily="2" charset="-122"/>
              </a:rPr>
              <a:t>个硬件周期。</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使用</a:t>
            </a:r>
            <a:r>
              <a:rPr lang="en-US" altLang="zh-CN" sz="2400" dirty="0">
                <a:latin typeface="华文新魏" panose="02010800040101010101" pitchFamily="2" charset="-122"/>
                <a:ea typeface="华文新魏" panose="02010800040101010101" pitchFamily="2" charset="-122"/>
              </a:rPr>
              <a:t>FPGA</a:t>
            </a:r>
            <a:r>
              <a:rPr lang="zh-CN" altLang="en-US" sz="2400" dirty="0">
                <a:latin typeface="华文新魏" panose="02010800040101010101" pitchFamily="2" charset="-122"/>
                <a:ea typeface="华文新魏" panose="02010800040101010101" pitchFamily="2" charset="-122"/>
              </a:rPr>
              <a:t>来做上述运算：一般地，</a:t>
            </a:r>
            <a:r>
              <a:rPr lang="en-US" altLang="zh-CN" sz="2400" dirty="0">
                <a:latin typeface="华文新魏" panose="02010800040101010101" pitchFamily="2" charset="-122"/>
                <a:ea typeface="华文新魏" panose="02010800040101010101" pitchFamily="2" charset="-122"/>
              </a:rPr>
              <a:t>FPGA</a:t>
            </a:r>
            <a:r>
              <a:rPr lang="zh-CN" altLang="en-US" sz="2400" dirty="0">
                <a:latin typeface="华文新魏" panose="02010800040101010101" pitchFamily="2" charset="-122"/>
                <a:ea typeface="华文新魏" panose="02010800040101010101" pitchFamily="2" charset="-122"/>
              </a:rPr>
              <a:t>会直接把上述算法直接复制十份</a:t>
            </a:r>
            <a:r>
              <a:rPr lang="en-US" altLang="zh-CN"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只需要一个硬件时钟周期</a:t>
            </a:r>
            <a:endParaRPr lang="en-US" altLang="zh-CN" sz="2400" dirty="0">
              <a:solidFill>
                <a:srgbClr val="FF0000"/>
              </a:solidFill>
              <a:latin typeface="华文新魏" panose="02010800040101010101" pitchFamily="2" charset="-122"/>
              <a:ea typeface="华文新魏" panose="02010800040101010101" pitchFamily="2" charset="-122"/>
            </a:endParaRPr>
          </a:p>
        </p:txBody>
      </p:sp>
      <p:pic>
        <p:nvPicPr>
          <p:cNvPr id="16" name="图片 15">
            <a:extLst>
              <a:ext uri="{FF2B5EF4-FFF2-40B4-BE49-F238E27FC236}">
                <a16:creationId xmlns:a16="http://schemas.microsoft.com/office/drawing/2014/main" id="{4C15568F-702C-90DB-5075-BA2337689982}"/>
              </a:ext>
            </a:extLst>
          </p:cNvPr>
          <p:cNvPicPr>
            <a:picLocks noChangeAspect="1"/>
          </p:cNvPicPr>
          <p:nvPr/>
        </p:nvPicPr>
        <p:blipFill>
          <a:blip r:embed="rId3"/>
          <a:stretch>
            <a:fillRect/>
          </a:stretch>
        </p:blipFill>
        <p:spPr>
          <a:xfrm>
            <a:off x="7308429" y="352213"/>
            <a:ext cx="4412062" cy="4301067"/>
          </a:xfrm>
          <a:prstGeom prst="rect">
            <a:avLst/>
          </a:prstGeom>
        </p:spPr>
      </p:pic>
      <p:sp>
        <p:nvSpPr>
          <p:cNvPr id="20" name="文本框 19">
            <a:extLst>
              <a:ext uri="{FF2B5EF4-FFF2-40B4-BE49-F238E27FC236}">
                <a16:creationId xmlns:a16="http://schemas.microsoft.com/office/drawing/2014/main" id="{1614292F-090F-3204-1A8F-10A679EE0F30}"/>
              </a:ext>
            </a:extLst>
          </p:cNvPr>
          <p:cNvSpPr txBox="1"/>
          <p:nvPr/>
        </p:nvSpPr>
        <p:spPr>
          <a:xfrm>
            <a:off x="7369387" y="4787314"/>
            <a:ext cx="4761653" cy="830997"/>
          </a:xfrm>
          <a:prstGeom prst="rect">
            <a:avLst/>
          </a:prstGeom>
          <a:noFill/>
        </p:spPr>
        <p:txBody>
          <a:bodyPr wrap="square">
            <a:spAutoFit/>
          </a:bodyPr>
          <a:lstStyle/>
          <a:p>
            <a:r>
              <a:rPr lang="en-US" altLang="zh-CN" sz="2400" dirty="0">
                <a:latin typeface="华文新魏" panose="02010800040101010101" pitchFamily="2" charset="-122"/>
                <a:ea typeface="华文新魏" panose="02010800040101010101" pitchFamily="2" charset="-122"/>
              </a:rPr>
              <a:t>FPGA</a:t>
            </a:r>
            <a:r>
              <a:rPr lang="zh-CN" altLang="en-US" sz="2400" dirty="0">
                <a:latin typeface="华文新魏" panose="02010800040101010101" pitchFamily="2" charset="-122"/>
                <a:ea typeface="华文新魏" panose="02010800040101010101" pitchFamily="2" charset="-122"/>
              </a:rPr>
              <a:t>就是一张白纸，用户可以自己按需求使用它的硬件资源</a:t>
            </a:r>
          </a:p>
        </p:txBody>
      </p:sp>
    </p:spTree>
    <p:extLst>
      <p:ext uri="{BB962C8B-B14F-4D97-AF65-F5344CB8AC3E}">
        <p14:creationId xmlns:p14="http://schemas.microsoft.com/office/powerpoint/2010/main" val="3390654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目标检测算法</a:t>
            </a:r>
            <a:endParaRPr lang="zh-CN" altLang="en-US" dirty="0">
              <a:latin typeface="华文新魏" panose="02010800040101010101" pitchFamily="2" charset="-122"/>
              <a:ea typeface="华文新魏" panose="02010800040101010101" pitchFamily="2" charset="-122"/>
            </a:endParaRPr>
          </a:p>
        </p:txBody>
      </p:sp>
      <p:sp>
        <p:nvSpPr>
          <p:cNvPr id="7" name="文本框 6">
            <a:extLst>
              <a:ext uri="{FF2B5EF4-FFF2-40B4-BE49-F238E27FC236}">
                <a16:creationId xmlns:a16="http://schemas.microsoft.com/office/drawing/2014/main" id="{115F7A66-FCED-E563-4D55-450601239A0A}"/>
              </a:ext>
            </a:extLst>
          </p:cNvPr>
          <p:cNvSpPr txBox="1"/>
          <p:nvPr/>
        </p:nvSpPr>
        <p:spPr>
          <a:xfrm>
            <a:off x="270933" y="1279942"/>
            <a:ext cx="11541760" cy="4832092"/>
          </a:xfrm>
          <a:prstGeom prst="rect">
            <a:avLst/>
          </a:prstGeom>
          <a:noFill/>
        </p:spPr>
        <p:txBody>
          <a:bodyPr wrap="square">
            <a:spAutoFit/>
          </a:bodyPr>
          <a:lstStyle/>
          <a:p>
            <a:r>
              <a:rPr lang="zh-CN" altLang="en-US" sz="2800" dirty="0">
                <a:latin typeface="华文新魏" panose="02010800040101010101" pitchFamily="2" charset="-122"/>
                <a:ea typeface="华文新魏" panose="02010800040101010101" pitchFamily="2" charset="-122"/>
              </a:rPr>
              <a:t>1）</a:t>
            </a:r>
            <a:r>
              <a:rPr lang="zh-CN" altLang="en-US" sz="2800" u="sng" dirty="0">
                <a:latin typeface="华文新魏" panose="02010800040101010101" pitchFamily="2" charset="-122"/>
                <a:ea typeface="华文新魏" panose="02010800040101010101" pitchFamily="2" charset="-122"/>
              </a:rPr>
              <a:t>Tow Stage  </a:t>
            </a:r>
            <a:r>
              <a:rPr lang="zh-CN" altLang="en-US" sz="2800" dirty="0">
                <a:latin typeface="华文新魏" panose="02010800040101010101" pitchFamily="2" charset="-122"/>
                <a:ea typeface="华文新魏" panose="02010800040101010101" pitchFamily="2" charset="-122"/>
              </a:rPr>
              <a:t>先进行区域生成，该区域称之为region proposal（简称RP，一个有可能包含待检物体的预选框），再通过</a:t>
            </a:r>
            <a:r>
              <a:rPr lang="zh-CN" altLang="en-US" sz="2800" u="sng" dirty="0">
                <a:latin typeface="华文新魏" panose="02010800040101010101" pitchFamily="2" charset="-122"/>
                <a:ea typeface="华文新魏" panose="02010800040101010101" pitchFamily="2" charset="-122"/>
              </a:rPr>
              <a:t>卷积神经网络</a:t>
            </a:r>
            <a:r>
              <a:rPr lang="zh-CN" altLang="en-US" sz="2800" dirty="0">
                <a:latin typeface="华文新魏" panose="02010800040101010101" pitchFamily="2" charset="-122"/>
                <a:ea typeface="华文新魏" panose="02010800040101010101" pitchFamily="2" charset="-122"/>
              </a:rPr>
              <a:t>进行样本分类。</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任务流程：特征提取 --&gt; 生成RP --&gt; 分类/定位回归。</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常见tow stage目标检测算法有：</a:t>
            </a:r>
            <a:r>
              <a:rPr lang="zh-CN" altLang="en-US" sz="2800" u="sng" dirty="0">
                <a:latin typeface="华文新魏" panose="02010800040101010101" pitchFamily="2" charset="-122"/>
                <a:ea typeface="华文新魏" panose="02010800040101010101" pitchFamily="2" charset="-122"/>
              </a:rPr>
              <a:t>R-CNN</a:t>
            </a:r>
            <a:r>
              <a:rPr lang="zh-CN" altLang="en-US" sz="2800" dirty="0">
                <a:latin typeface="华文新魏" panose="02010800040101010101" pitchFamily="2" charset="-122"/>
                <a:ea typeface="华文新魏" panose="02010800040101010101" pitchFamily="2" charset="-122"/>
              </a:rPr>
              <a:t>、SPP-Net、Fast R-CNN、Faster R-CNN和R-FCN等。</a:t>
            </a:r>
            <a:endParaRPr lang="en-US" altLang="zh-CN" sz="2800" dirty="0">
              <a:latin typeface="华文新魏" panose="02010800040101010101" pitchFamily="2" charset="-122"/>
              <a:ea typeface="华文新魏" panose="02010800040101010101" pitchFamily="2" charset="-122"/>
            </a:endParaRPr>
          </a:p>
          <a:p>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2）</a:t>
            </a:r>
            <a:r>
              <a:rPr lang="zh-CN" altLang="en-US" sz="2800" u="sng" dirty="0">
                <a:latin typeface="华文新魏" panose="02010800040101010101" pitchFamily="2" charset="-122"/>
                <a:ea typeface="华文新魏" panose="02010800040101010101" pitchFamily="2" charset="-122"/>
              </a:rPr>
              <a:t>One Stage  </a:t>
            </a:r>
            <a:r>
              <a:rPr lang="zh-CN" altLang="en-US" sz="2800" dirty="0">
                <a:latin typeface="华文新魏" panose="02010800040101010101" pitchFamily="2" charset="-122"/>
                <a:ea typeface="华文新魏" panose="02010800040101010101" pitchFamily="2" charset="-122"/>
              </a:rPr>
              <a:t>不用RP，直接在网络中提取特征来预测物体分类和位置。任务流程：特征提取–&gt; 分类/定位回归。</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常见的one stage目标检测算法有：OverFeat、</a:t>
            </a:r>
            <a:r>
              <a:rPr lang="zh-CN" altLang="en-US" sz="2800" u="sng" dirty="0">
                <a:latin typeface="华文新魏" panose="02010800040101010101" pitchFamily="2" charset="-122"/>
                <a:ea typeface="华文新魏" panose="02010800040101010101" pitchFamily="2" charset="-122"/>
              </a:rPr>
              <a:t>YOLOv1、YOLOv2、YOLOv3</a:t>
            </a:r>
            <a:r>
              <a:rPr lang="zh-CN" altLang="en-US" sz="2800" dirty="0">
                <a:latin typeface="华文新魏" panose="02010800040101010101" pitchFamily="2" charset="-122"/>
                <a:ea typeface="华文新魏" panose="02010800040101010101" pitchFamily="2" charset="-122"/>
              </a:rPr>
              <a:t>、SSD和RetinaNet等。</a:t>
            </a:r>
          </a:p>
        </p:txBody>
      </p:sp>
    </p:spTree>
    <p:extLst>
      <p:ext uri="{BB962C8B-B14F-4D97-AF65-F5344CB8AC3E}">
        <p14:creationId xmlns:p14="http://schemas.microsoft.com/office/powerpoint/2010/main" val="271148421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8A649D3-3A0D-E87C-D0DA-731C56EAD21A}"/>
              </a:ext>
            </a:extLst>
          </p:cNvPr>
          <p:cNvPicPr>
            <a:picLocks noChangeAspect="1"/>
          </p:cNvPicPr>
          <p:nvPr/>
        </p:nvPicPr>
        <p:blipFill>
          <a:blip r:embed="rId2"/>
          <a:stretch>
            <a:fillRect/>
          </a:stretch>
        </p:blipFill>
        <p:spPr>
          <a:xfrm>
            <a:off x="961453" y="0"/>
            <a:ext cx="10269094" cy="6858000"/>
          </a:xfrm>
          <a:prstGeom prst="rect">
            <a:avLst/>
          </a:prstGeom>
        </p:spPr>
      </p:pic>
      <p:sp>
        <p:nvSpPr>
          <p:cNvPr id="2" name="文本框 1">
            <a:extLst>
              <a:ext uri="{FF2B5EF4-FFF2-40B4-BE49-F238E27FC236}">
                <a16:creationId xmlns:a16="http://schemas.microsoft.com/office/drawing/2014/main" id="{280D0E9F-7BDB-2C83-4511-1C154A0FE985}"/>
              </a:ext>
            </a:extLst>
          </p:cNvPr>
          <p:cNvSpPr txBox="1"/>
          <p:nvPr/>
        </p:nvSpPr>
        <p:spPr>
          <a:xfrm>
            <a:off x="8929314" y="5486400"/>
            <a:ext cx="1558456" cy="369332"/>
          </a:xfrm>
          <a:prstGeom prst="rect">
            <a:avLst/>
          </a:prstGeom>
          <a:noFill/>
        </p:spPr>
        <p:txBody>
          <a:bodyPr wrap="square" rtlCol="0">
            <a:spAutoFit/>
          </a:bodyPr>
          <a:lstStyle/>
          <a:p>
            <a:r>
              <a:rPr lang="zh-CN" altLang="en-US" dirty="0"/>
              <a:t>速度</a:t>
            </a:r>
          </a:p>
        </p:txBody>
      </p:sp>
      <p:sp>
        <p:nvSpPr>
          <p:cNvPr id="3" name="文本框 2">
            <a:extLst>
              <a:ext uri="{FF2B5EF4-FFF2-40B4-BE49-F238E27FC236}">
                <a16:creationId xmlns:a16="http://schemas.microsoft.com/office/drawing/2014/main" id="{79B9FE90-D4B4-0101-6CA2-CDB5EBA6CABC}"/>
              </a:ext>
            </a:extLst>
          </p:cNvPr>
          <p:cNvSpPr txBox="1"/>
          <p:nvPr/>
        </p:nvSpPr>
        <p:spPr>
          <a:xfrm>
            <a:off x="1590261" y="166977"/>
            <a:ext cx="1009816" cy="369332"/>
          </a:xfrm>
          <a:prstGeom prst="rect">
            <a:avLst/>
          </a:prstGeom>
          <a:noFill/>
        </p:spPr>
        <p:txBody>
          <a:bodyPr wrap="square" rtlCol="0">
            <a:spAutoFit/>
          </a:bodyPr>
          <a:lstStyle/>
          <a:p>
            <a:r>
              <a:rPr lang="zh-CN" altLang="en-US" dirty="0"/>
              <a:t>准确度</a:t>
            </a:r>
          </a:p>
        </p:txBody>
      </p:sp>
      <p:sp>
        <p:nvSpPr>
          <p:cNvPr id="10" name="文本框 9">
            <a:extLst>
              <a:ext uri="{FF2B5EF4-FFF2-40B4-BE49-F238E27FC236}">
                <a16:creationId xmlns:a16="http://schemas.microsoft.com/office/drawing/2014/main" id="{B54414D1-985D-CDF8-9FE3-1AD77C31873F}"/>
              </a:ext>
            </a:extLst>
          </p:cNvPr>
          <p:cNvSpPr txBox="1"/>
          <p:nvPr/>
        </p:nvSpPr>
        <p:spPr>
          <a:xfrm>
            <a:off x="5938557" y="80682"/>
            <a:ext cx="6094878" cy="369332"/>
          </a:xfrm>
          <a:prstGeom prst="rect">
            <a:avLst/>
          </a:prstGeom>
          <a:noFill/>
        </p:spPr>
        <p:txBody>
          <a:bodyPr wrap="square">
            <a:spAutoFit/>
          </a:bodyPr>
          <a:lstStyle/>
          <a:p>
            <a:r>
              <a:rPr lang="en-US" altLang="zh-CN" dirty="0">
                <a:solidFill>
                  <a:srgbClr val="FF0000"/>
                </a:solidFill>
                <a:latin typeface="华文新魏" panose="02010800040101010101" pitchFamily="2" charset="-122"/>
                <a:ea typeface="华文新魏" panose="02010800040101010101" pitchFamily="2" charset="-122"/>
              </a:rPr>
              <a:t>VOC2007</a:t>
            </a:r>
            <a:r>
              <a:rPr lang="zh-CN" altLang="en-US" dirty="0">
                <a:solidFill>
                  <a:srgbClr val="FF0000"/>
                </a:solidFill>
                <a:latin typeface="华文新魏" panose="02010800040101010101" pitchFamily="2" charset="-122"/>
                <a:ea typeface="华文新魏" panose="02010800040101010101" pitchFamily="2" charset="-122"/>
              </a:rPr>
              <a:t>：标准数据集，是衡量图像分类识别能力的基准。</a:t>
            </a:r>
          </a:p>
        </p:txBody>
      </p:sp>
      <p:sp>
        <p:nvSpPr>
          <p:cNvPr id="14" name="文本框 13">
            <a:extLst>
              <a:ext uri="{FF2B5EF4-FFF2-40B4-BE49-F238E27FC236}">
                <a16:creationId xmlns:a16="http://schemas.microsoft.com/office/drawing/2014/main" id="{99B6D642-5360-1756-BE28-A5D91F79FC7E}"/>
              </a:ext>
            </a:extLst>
          </p:cNvPr>
          <p:cNvSpPr txBox="1"/>
          <p:nvPr/>
        </p:nvSpPr>
        <p:spPr>
          <a:xfrm>
            <a:off x="6025963" y="369332"/>
            <a:ext cx="6094878" cy="369332"/>
          </a:xfrm>
          <a:prstGeom prst="rect">
            <a:avLst/>
          </a:prstGeom>
          <a:noFill/>
        </p:spPr>
        <p:txBody>
          <a:bodyPr wrap="square">
            <a:spAutoFit/>
          </a:bodyPr>
          <a:lstStyle/>
          <a:p>
            <a:r>
              <a:rPr lang="en-US" altLang="zh-CN" dirty="0" err="1">
                <a:solidFill>
                  <a:srgbClr val="FF0000"/>
                </a:solidFill>
                <a:latin typeface="华文新魏" panose="02010800040101010101" pitchFamily="2" charset="-122"/>
                <a:ea typeface="华文新魏" panose="02010800040101010101" pitchFamily="2" charset="-122"/>
              </a:rPr>
              <a:t>mAP</a:t>
            </a:r>
            <a:r>
              <a:rPr lang="en-US" altLang="zh-CN" dirty="0">
                <a:solidFill>
                  <a:srgbClr val="FF0000"/>
                </a:solidFill>
                <a:latin typeface="华文新魏" panose="02010800040101010101" pitchFamily="2" charset="-122"/>
                <a:ea typeface="华文新魏" panose="02010800040101010101" pitchFamily="2" charset="-122"/>
              </a:rPr>
              <a:t> </a:t>
            </a:r>
            <a:r>
              <a:rPr lang="zh-CN" altLang="en-US" dirty="0">
                <a:solidFill>
                  <a:srgbClr val="FF0000"/>
                </a:solidFill>
                <a:latin typeface="华文新魏" panose="02010800040101010101" pitchFamily="2" charset="-122"/>
                <a:ea typeface="华文新魏" panose="02010800040101010101" pitchFamily="2" charset="-122"/>
              </a:rPr>
              <a:t>是 </a:t>
            </a:r>
            <a:r>
              <a:rPr lang="en-US" altLang="zh-CN" dirty="0">
                <a:solidFill>
                  <a:srgbClr val="FF0000"/>
                </a:solidFill>
                <a:latin typeface="华文新魏" panose="02010800040101010101" pitchFamily="2" charset="-122"/>
                <a:ea typeface="华文新魏" panose="02010800040101010101" pitchFamily="2" charset="-122"/>
              </a:rPr>
              <a:t>Mean Average Precision  </a:t>
            </a:r>
            <a:r>
              <a:rPr lang="zh-CN" altLang="en-US" dirty="0">
                <a:solidFill>
                  <a:srgbClr val="FF0000"/>
                </a:solidFill>
                <a:latin typeface="华文新魏" panose="02010800040101010101" pitchFamily="2" charset="-122"/>
                <a:ea typeface="华文新魏" panose="02010800040101010101" pitchFamily="2" charset="-122"/>
              </a:rPr>
              <a:t>的缩写，即 均值平均精度</a:t>
            </a:r>
          </a:p>
        </p:txBody>
      </p:sp>
    </p:spTree>
    <p:extLst>
      <p:ext uri="{BB962C8B-B14F-4D97-AF65-F5344CB8AC3E}">
        <p14:creationId xmlns:p14="http://schemas.microsoft.com/office/powerpoint/2010/main" val="3606165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9C22EC-A5A8-830C-653A-846897047147}"/>
              </a:ext>
            </a:extLst>
          </p:cNvPr>
          <p:cNvPicPr>
            <a:picLocks noChangeAspect="1"/>
          </p:cNvPicPr>
          <p:nvPr/>
        </p:nvPicPr>
        <p:blipFill>
          <a:blip r:embed="rId2"/>
          <a:stretch>
            <a:fillRect/>
          </a:stretch>
        </p:blipFill>
        <p:spPr>
          <a:xfrm>
            <a:off x="978089" y="0"/>
            <a:ext cx="10235821" cy="6858000"/>
          </a:xfrm>
          <a:prstGeom prst="rect">
            <a:avLst/>
          </a:prstGeom>
        </p:spPr>
      </p:pic>
      <p:sp>
        <p:nvSpPr>
          <p:cNvPr id="6" name="矩形: 圆角 5">
            <a:extLst>
              <a:ext uri="{FF2B5EF4-FFF2-40B4-BE49-F238E27FC236}">
                <a16:creationId xmlns:a16="http://schemas.microsoft.com/office/drawing/2014/main" id="{19B9745D-703B-333C-66CB-9B796E02B384}"/>
              </a:ext>
            </a:extLst>
          </p:cNvPr>
          <p:cNvSpPr/>
          <p:nvPr/>
        </p:nvSpPr>
        <p:spPr>
          <a:xfrm>
            <a:off x="6750424" y="5688106"/>
            <a:ext cx="3785347" cy="4437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089B7565-BABF-1234-EEE8-01E9A8C5EA41}"/>
              </a:ext>
            </a:extLst>
          </p:cNvPr>
          <p:cNvSpPr/>
          <p:nvPr/>
        </p:nvSpPr>
        <p:spPr>
          <a:xfrm>
            <a:off x="2637865" y="5688105"/>
            <a:ext cx="4058770" cy="4437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77B6B16-4D93-1534-2496-5D438FEF75B6}"/>
              </a:ext>
            </a:extLst>
          </p:cNvPr>
          <p:cNvSpPr/>
          <p:nvPr/>
        </p:nvSpPr>
        <p:spPr>
          <a:xfrm>
            <a:off x="1808629" y="6131858"/>
            <a:ext cx="4209867" cy="363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2230291-B88C-307E-63EF-701FD12E159C}"/>
              </a:ext>
            </a:extLst>
          </p:cNvPr>
          <p:cNvSpPr txBox="1"/>
          <p:nvPr/>
        </p:nvSpPr>
        <p:spPr>
          <a:xfrm>
            <a:off x="4740088" y="5518828"/>
            <a:ext cx="3000936" cy="338554"/>
          </a:xfrm>
          <a:prstGeom prst="rect">
            <a:avLst/>
          </a:prstGeom>
          <a:noFill/>
        </p:spPr>
        <p:txBody>
          <a:bodyPr wrap="square" rtlCol="0">
            <a:spAutoFit/>
          </a:bodyPr>
          <a:lstStyle/>
          <a:p>
            <a:r>
              <a:rPr lang="zh-CN" altLang="en-US" sz="1600" b="1" u="sng" dirty="0">
                <a:solidFill>
                  <a:srgbClr val="FF0000"/>
                </a:solidFill>
              </a:rPr>
              <a:t>（</a:t>
            </a:r>
            <a:r>
              <a:rPr lang="en-US" altLang="zh-CN" sz="1600" b="1" u="sng" dirty="0">
                <a:solidFill>
                  <a:srgbClr val="FF0000"/>
                </a:solidFill>
              </a:rPr>
              <a:t>RISK</a:t>
            </a:r>
            <a:r>
              <a:rPr lang="zh-CN" altLang="en-US" sz="1600" b="1" u="sng" dirty="0">
                <a:solidFill>
                  <a:srgbClr val="FF0000"/>
                </a:solidFill>
              </a:rPr>
              <a:t>架构微处理器）</a:t>
            </a:r>
            <a:endParaRPr lang="en-US" altLang="zh-CN" sz="1600" b="1" u="sng" dirty="0">
              <a:solidFill>
                <a:srgbClr val="FF0000"/>
              </a:solidFill>
            </a:endParaRPr>
          </a:p>
        </p:txBody>
      </p:sp>
      <p:pic>
        <p:nvPicPr>
          <p:cNvPr id="11" name="图片 10">
            <a:extLst>
              <a:ext uri="{FF2B5EF4-FFF2-40B4-BE49-F238E27FC236}">
                <a16:creationId xmlns:a16="http://schemas.microsoft.com/office/drawing/2014/main" id="{D8145A20-C0D5-4210-3647-02AD33887A5C}"/>
              </a:ext>
            </a:extLst>
          </p:cNvPr>
          <p:cNvPicPr>
            <a:picLocks noChangeAspect="1"/>
          </p:cNvPicPr>
          <p:nvPr/>
        </p:nvPicPr>
        <p:blipFill>
          <a:blip r:embed="rId3"/>
          <a:stretch>
            <a:fillRect/>
          </a:stretch>
        </p:blipFill>
        <p:spPr>
          <a:xfrm>
            <a:off x="2336145" y="183148"/>
            <a:ext cx="6942849" cy="4609538"/>
          </a:xfrm>
          <a:prstGeom prst="rect">
            <a:avLst/>
          </a:prstGeom>
        </p:spPr>
      </p:pic>
    </p:spTree>
    <p:extLst>
      <p:ext uri="{BB962C8B-B14F-4D97-AF65-F5344CB8AC3E}">
        <p14:creationId xmlns:p14="http://schemas.microsoft.com/office/powerpoint/2010/main" val="30954845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并发性设计</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141539" y="1543672"/>
            <a:ext cx="3546608" cy="1200329"/>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基于深度学习的目标检测算法进行图像的具体检测任务时的整体流程：</a:t>
            </a:r>
            <a:endParaRPr lang="zh-CN" altLang="en-US" sz="1200"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9962479A-2E92-8DB9-CB5E-60C4F9F5F449}"/>
              </a:ext>
            </a:extLst>
          </p:cNvPr>
          <p:cNvPicPr>
            <a:picLocks noChangeAspect="1"/>
          </p:cNvPicPr>
          <p:nvPr/>
        </p:nvPicPr>
        <p:blipFill>
          <a:blip r:embed="rId2"/>
          <a:stretch>
            <a:fillRect/>
          </a:stretch>
        </p:blipFill>
        <p:spPr>
          <a:xfrm>
            <a:off x="0" y="2986333"/>
            <a:ext cx="3688147" cy="3871667"/>
          </a:xfrm>
          <a:prstGeom prst="rect">
            <a:avLst/>
          </a:prstGeom>
        </p:spPr>
      </p:pic>
      <p:pic>
        <p:nvPicPr>
          <p:cNvPr id="7" name="图片 6">
            <a:extLst>
              <a:ext uri="{FF2B5EF4-FFF2-40B4-BE49-F238E27FC236}">
                <a16:creationId xmlns:a16="http://schemas.microsoft.com/office/drawing/2014/main" id="{29CA65A7-6FF9-0FC9-F246-690CC0D8FD59}"/>
              </a:ext>
            </a:extLst>
          </p:cNvPr>
          <p:cNvPicPr>
            <a:picLocks noChangeAspect="1"/>
          </p:cNvPicPr>
          <p:nvPr/>
        </p:nvPicPr>
        <p:blipFill>
          <a:blip r:embed="rId3"/>
          <a:stretch>
            <a:fillRect/>
          </a:stretch>
        </p:blipFill>
        <p:spPr>
          <a:xfrm>
            <a:off x="3688147" y="134471"/>
            <a:ext cx="8483671" cy="6703359"/>
          </a:xfrm>
          <a:prstGeom prst="rect">
            <a:avLst/>
          </a:prstGeom>
        </p:spPr>
      </p:pic>
      <p:sp>
        <p:nvSpPr>
          <p:cNvPr id="8" name="矩形 7">
            <a:extLst>
              <a:ext uri="{FF2B5EF4-FFF2-40B4-BE49-F238E27FC236}">
                <a16:creationId xmlns:a16="http://schemas.microsoft.com/office/drawing/2014/main" id="{11B467B5-5CAF-0759-3D0E-62829777C7F0}"/>
              </a:ext>
            </a:extLst>
          </p:cNvPr>
          <p:cNvSpPr/>
          <p:nvPr/>
        </p:nvSpPr>
        <p:spPr>
          <a:xfrm>
            <a:off x="4444253" y="1996888"/>
            <a:ext cx="6884894" cy="336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0449AD4-EEBC-7FA8-D9DB-A886C6580655}"/>
              </a:ext>
            </a:extLst>
          </p:cNvPr>
          <p:cNvSpPr/>
          <p:nvPr/>
        </p:nvSpPr>
        <p:spPr>
          <a:xfrm>
            <a:off x="3852582" y="2333065"/>
            <a:ext cx="6884894" cy="282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60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结构选择</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07242479-DE36-0664-B248-34ECCAB99AB8}"/>
              </a:ext>
            </a:extLst>
          </p:cNvPr>
          <p:cNvPicPr>
            <a:picLocks noChangeAspect="1"/>
          </p:cNvPicPr>
          <p:nvPr/>
        </p:nvPicPr>
        <p:blipFill>
          <a:blip r:embed="rId2"/>
          <a:stretch>
            <a:fillRect/>
          </a:stretch>
        </p:blipFill>
        <p:spPr>
          <a:xfrm>
            <a:off x="2998694" y="927762"/>
            <a:ext cx="9193306" cy="4245185"/>
          </a:xfrm>
          <a:prstGeom prst="rect">
            <a:avLst/>
          </a:prstGeom>
        </p:spPr>
      </p:pic>
      <p:sp>
        <p:nvSpPr>
          <p:cNvPr id="9" name="文本框 8">
            <a:extLst>
              <a:ext uri="{FF2B5EF4-FFF2-40B4-BE49-F238E27FC236}">
                <a16:creationId xmlns:a16="http://schemas.microsoft.com/office/drawing/2014/main" id="{52C76AEC-709A-7EBE-77F9-24DB262DEB08}"/>
              </a:ext>
            </a:extLst>
          </p:cNvPr>
          <p:cNvSpPr txBox="1"/>
          <p:nvPr/>
        </p:nvSpPr>
        <p:spPr>
          <a:xfrm>
            <a:off x="1028700" y="5209118"/>
            <a:ext cx="8868335" cy="1569660"/>
          </a:xfrm>
          <a:prstGeom prst="rect">
            <a:avLst/>
          </a:prstGeom>
          <a:noFill/>
        </p:spPr>
        <p:txBody>
          <a:bodyPr wrap="square">
            <a:spAutoFit/>
          </a:bodyPr>
          <a:lstStyle/>
          <a:p>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将图像和权值数据的获取、对</a:t>
            </a:r>
            <a:r>
              <a:rPr lang="en-US" altLang="zh-CN" sz="2400" dirty="0">
                <a:latin typeface="华文新魏" panose="02010800040101010101" pitchFamily="2" charset="-122"/>
                <a:ea typeface="华文新魏" panose="02010800040101010101" pitchFamily="2" charset="-122"/>
              </a:rPr>
              <a:t>CNN</a:t>
            </a:r>
            <a:r>
              <a:rPr lang="zh-CN" altLang="en-US" sz="2400" dirty="0">
                <a:latin typeface="华文新魏" panose="02010800040101010101" pitchFamily="2" charset="-122"/>
                <a:ea typeface="华文新魏" panose="02010800040101010101" pitchFamily="2" charset="-122"/>
              </a:rPr>
              <a:t>预测结果的后处理过程和数据调度等流程控制部分放到</a:t>
            </a:r>
            <a:r>
              <a:rPr lang="en-US" altLang="zh-CN" sz="2400" dirty="0">
                <a:solidFill>
                  <a:srgbClr val="FF0000"/>
                </a:solidFill>
                <a:latin typeface="华文新魏" panose="02010800040101010101" pitchFamily="2" charset="-122"/>
                <a:ea typeface="华文新魏" panose="02010800040101010101" pitchFamily="2" charset="-122"/>
              </a:rPr>
              <a:t>ZYNQ7100</a:t>
            </a:r>
            <a:r>
              <a:rPr lang="zh-CN" altLang="en-US" sz="2400" dirty="0">
                <a:solidFill>
                  <a:srgbClr val="FF0000"/>
                </a:solidFill>
                <a:latin typeface="华文新魏" panose="02010800040101010101" pitchFamily="2" charset="-122"/>
                <a:ea typeface="华文新魏" panose="02010800040101010101" pitchFamily="2" charset="-122"/>
              </a:rPr>
              <a:t>硬件平台的</a:t>
            </a:r>
            <a:r>
              <a:rPr lang="en-US" altLang="zh-CN" sz="2400" dirty="0">
                <a:solidFill>
                  <a:srgbClr val="FF0000"/>
                </a:solidFill>
                <a:latin typeface="华文新魏" panose="02010800040101010101" pitchFamily="2" charset="-122"/>
                <a:ea typeface="华文新魏" panose="02010800040101010101" pitchFamily="2" charset="-122"/>
              </a:rPr>
              <a:t>PS</a:t>
            </a:r>
            <a:r>
              <a:rPr lang="zh-CN" altLang="en-US" sz="2400" dirty="0">
                <a:solidFill>
                  <a:srgbClr val="FF0000"/>
                </a:solidFill>
                <a:latin typeface="华文新魏" panose="02010800040101010101" pitchFamily="2" charset="-122"/>
                <a:ea typeface="华文新魏" panose="02010800040101010101" pitchFamily="2" charset="-122"/>
              </a:rPr>
              <a:t>部分</a:t>
            </a:r>
            <a:r>
              <a:rPr lang="zh-CN" altLang="en-US" sz="2400" dirty="0">
                <a:latin typeface="华文新魏" panose="02010800040101010101" pitchFamily="2" charset="-122"/>
                <a:ea typeface="华文新魏" panose="02010800040101010101" pitchFamily="2" charset="-122"/>
              </a:rPr>
              <a:t>实现</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将包含</a:t>
            </a:r>
            <a:r>
              <a:rPr lang="zh-CN" altLang="en-US" sz="2400" dirty="0">
                <a:solidFill>
                  <a:srgbClr val="FF0000"/>
                </a:solidFill>
                <a:latin typeface="华文新魏" panose="02010800040101010101" pitchFamily="2" charset="-122"/>
                <a:ea typeface="华文新魏" panose="02010800040101010101" pitchFamily="2" charset="-122"/>
              </a:rPr>
              <a:t>大量乘累加操作和并行计算可能性的卷积神经网络</a:t>
            </a:r>
            <a:r>
              <a:rPr lang="zh-CN" altLang="en-US" sz="2400" dirty="0">
                <a:latin typeface="华文新魏" panose="02010800040101010101" pitchFamily="2" charset="-122"/>
                <a:ea typeface="华文新魏" panose="02010800040101010101" pitchFamily="2" charset="-122"/>
              </a:rPr>
              <a:t>放到并行计算能力强大的</a:t>
            </a:r>
            <a:r>
              <a:rPr lang="en-US" altLang="zh-CN" sz="2400" dirty="0">
                <a:solidFill>
                  <a:srgbClr val="FF0000"/>
                </a:solidFill>
                <a:latin typeface="华文新魏" panose="02010800040101010101" pitchFamily="2" charset="-122"/>
                <a:ea typeface="华文新魏" panose="02010800040101010101" pitchFamily="2" charset="-122"/>
              </a:rPr>
              <a:t>PL</a:t>
            </a:r>
            <a:r>
              <a:rPr lang="zh-CN" altLang="en-US" sz="2400" dirty="0">
                <a:solidFill>
                  <a:srgbClr val="FF0000"/>
                </a:solidFill>
                <a:latin typeface="华文新魏" panose="02010800040101010101" pitchFamily="2" charset="-122"/>
                <a:ea typeface="华文新魏" panose="02010800040101010101" pitchFamily="2" charset="-122"/>
              </a:rPr>
              <a:t>部分</a:t>
            </a:r>
            <a:r>
              <a:rPr lang="zh-CN" altLang="en-US" sz="2400" dirty="0">
                <a:latin typeface="华文新魏" panose="02010800040101010101" pitchFamily="2" charset="-122"/>
                <a:ea typeface="华文新魏" panose="02010800040101010101" pitchFamily="2" charset="-122"/>
              </a:rPr>
              <a:t>进行硬件加速实现。</a:t>
            </a:r>
          </a:p>
        </p:txBody>
      </p:sp>
    </p:spTree>
    <p:extLst>
      <p:ext uri="{BB962C8B-B14F-4D97-AF65-F5344CB8AC3E}">
        <p14:creationId xmlns:p14="http://schemas.microsoft.com/office/powerpoint/2010/main" val="26209383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2820399-F20A-B3D0-1523-0A6F8A993FAE}"/>
              </a:ext>
            </a:extLst>
          </p:cNvPr>
          <p:cNvPicPr>
            <a:picLocks noChangeAspect="1"/>
          </p:cNvPicPr>
          <p:nvPr/>
        </p:nvPicPr>
        <p:blipFill rotWithShape="1">
          <a:blip r:embed="rId2"/>
          <a:srcRect l="5976" t="1870" r="8006"/>
          <a:stretch/>
        </p:blipFill>
        <p:spPr>
          <a:xfrm>
            <a:off x="5401236" y="0"/>
            <a:ext cx="6790764" cy="3882028"/>
          </a:xfrm>
          <a:prstGeom prst="rect">
            <a:avLst/>
          </a:prstGeom>
        </p:spPr>
      </p:pic>
      <p:sp>
        <p:nvSpPr>
          <p:cNvPr id="8" name="文本框 7">
            <a:extLst>
              <a:ext uri="{FF2B5EF4-FFF2-40B4-BE49-F238E27FC236}">
                <a16:creationId xmlns:a16="http://schemas.microsoft.com/office/drawing/2014/main" id="{4E56EE70-AD04-A220-26D0-4B390CAC24BD}"/>
              </a:ext>
            </a:extLst>
          </p:cNvPr>
          <p:cNvSpPr txBox="1"/>
          <p:nvPr/>
        </p:nvSpPr>
        <p:spPr>
          <a:xfrm>
            <a:off x="142240" y="1360704"/>
            <a:ext cx="5258996" cy="4154984"/>
          </a:xfrm>
          <a:prstGeom prst="rect">
            <a:avLst/>
          </a:prstGeom>
          <a:noFill/>
        </p:spPr>
        <p:txBody>
          <a:bodyPr wrap="square">
            <a:spAutoFit/>
          </a:bodyPr>
          <a:lstStyle/>
          <a:p>
            <a:r>
              <a:rPr lang="en-US" altLang="zh-CN" sz="2400" dirty="0">
                <a:latin typeface="华文新魏" panose="02010800040101010101" pitchFamily="2" charset="-122"/>
                <a:ea typeface="华文新魏" panose="02010800040101010101" pitchFamily="2" charset="-122"/>
              </a:rPr>
              <a:t>·PL</a:t>
            </a:r>
            <a:r>
              <a:rPr lang="zh-CN" altLang="en-US" sz="2400" dirty="0">
                <a:latin typeface="华文新魏" panose="02010800040101010101" pitchFamily="2" charset="-122"/>
                <a:ea typeface="华文新魏" panose="02010800040101010101" pitchFamily="2" charset="-122"/>
              </a:rPr>
              <a:t>部分的加速器通过 </a:t>
            </a:r>
            <a:r>
              <a:rPr lang="en-US" altLang="zh-CN" sz="2400" dirty="0">
                <a:latin typeface="华文新魏" panose="02010800040101010101" pitchFamily="2" charset="-122"/>
                <a:ea typeface="华文新魏" panose="02010800040101010101" pitchFamily="2" charset="-122"/>
              </a:rPr>
              <a:t>AXI4_Lite</a:t>
            </a:r>
            <a:r>
              <a:rPr lang="zh-CN" altLang="en-US" sz="2400" dirty="0">
                <a:latin typeface="华文新魏" panose="02010800040101010101" pitchFamily="2" charset="-122"/>
                <a:ea typeface="华文新魏" panose="02010800040101010101" pitchFamily="2" charset="-122"/>
              </a:rPr>
              <a:t>总线接收来自 </a:t>
            </a:r>
            <a:r>
              <a:rPr lang="en-US" altLang="zh-CN" sz="2400" dirty="0">
                <a:latin typeface="华文新魏" panose="02010800040101010101" pitchFamily="2" charset="-122"/>
                <a:ea typeface="华文新魏" panose="02010800040101010101" pitchFamily="2" charset="-122"/>
              </a:rPr>
              <a:t>CPU</a:t>
            </a:r>
            <a:r>
              <a:rPr lang="zh-CN" altLang="en-US" sz="2400" dirty="0">
                <a:latin typeface="华文新魏" panose="02010800040101010101" pitchFamily="2" charset="-122"/>
                <a:ea typeface="华文新魏" panose="02010800040101010101" pitchFamily="2" charset="-122"/>
              </a:rPr>
              <a:t>的配置信号</a:t>
            </a:r>
            <a:endParaRPr lang="en-US" altLang="zh-CN" sz="2400" dirty="0">
              <a:latin typeface="华文新魏" panose="02010800040101010101" pitchFamily="2" charset="-122"/>
              <a:ea typeface="华文新魏" panose="02010800040101010101" pitchFamily="2" charset="-122"/>
            </a:endParaRPr>
          </a:p>
          <a:p>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在</a:t>
            </a:r>
            <a:r>
              <a:rPr lang="en-US" altLang="zh-CN" sz="2400" dirty="0">
                <a:latin typeface="华文新魏" panose="02010800040101010101" pitchFamily="2" charset="-122"/>
                <a:ea typeface="华文新魏" panose="02010800040101010101" pitchFamily="2" charset="-122"/>
              </a:rPr>
              <a:t>PS</a:t>
            </a:r>
            <a:r>
              <a:rPr lang="zh-CN" altLang="en-US" sz="2400" dirty="0">
                <a:latin typeface="华文新魏" panose="02010800040101010101" pitchFamily="2" charset="-122"/>
                <a:ea typeface="华文新魏" panose="02010800040101010101" pitchFamily="2" charset="-122"/>
              </a:rPr>
              <a:t>中的</a:t>
            </a:r>
            <a:r>
              <a:rPr lang="en-US" altLang="zh-CN" sz="2400" dirty="0">
                <a:latin typeface="华文新魏" panose="02010800040101010101" pitchFamily="2" charset="-122"/>
                <a:ea typeface="华文新魏" panose="02010800040101010101" pitchFamily="2" charset="-122"/>
              </a:rPr>
              <a:t>DDR</a:t>
            </a:r>
            <a:r>
              <a:rPr lang="zh-CN" altLang="en-US" sz="2400" dirty="0">
                <a:latin typeface="华文新魏" panose="02010800040101010101" pitchFamily="2" charset="-122"/>
                <a:ea typeface="华文新魏" panose="02010800040101010101" pitchFamily="2" charset="-122"/>
              </a:rPr>
              <a:t>控制器的作用下，加速器所需要的</a:t>
            </a:r>
            <a:r>
              <a:rPr lang="zh-CN" altLang="en-US" sz="2400" dirty="0">
                <a:solidFill>
                  <a:srgbClr val="FF0000"/>
                </a:solidFill>
                <a:latin typeface="华文新魏" panose="02010800040101010101" pitchFamily="2" charset="-122"/>
                <a:ea typeface="华文新魏" panose="02010800040101010101" pitchFamily="2" charset="-122"/>
              </a:rPr>
              <a:t>当前层的权重和输入数据</a:t>
            </a:r>
            <a:r>
              <a:rPr lang="zh-CN" altLang="en-US" sz="2400" dirty="0">
                <a:latin typeface="华文新魏" panose="02010800040101010101" pitchFamily="2" charset="-122"/>
                <a:ea typeface="华文新魏" panose="02010800040101010101" pitchFamily="2" charset="-122"/>
              </a:rPr>
              <a:t>从</a:t>
            </a:r>
            <a:r>
              <a:rPr lang="en-US" altLang="zh-CN" sz="2400" dirty="0">
                <a:latin typeface="华文新魏" panose="02010800040101010101" pitchFamily="2" charset="-122"/>
                <a:ea typeface="华文新魏" panose="02010800040101010101" pitchFamily="2" charset="-122"/>
              </a:rPr>
              <a:t>DDR</a:t>
            </a:r>
            <a:r>
              <a:rPr lang="zh-CN" altLang="en-US" sz="2400" dirty="0">
                <a:latin typeface="华文新魏" panose="02010800040101010101" pitchFamily="2" charset="-122"/>
                <a:ea typeface="华文新魏" panose="02010800040101010101" pitchFamily="2" charset="-122"/>
              </a:rPr>
              <a:t>中</a:t>
            </a:r>
            <a:r>
              <a:rPr lang="zh-CN" altLang="en-US" sz="2400" dirty="0">
                <a:solidFill>
                  <a:srgbClr val="FF0000"/>
                </a:solidFill>
                <a:latin typeface="华文新魏" panose="02010800040101010101" pitchFamily="2" charset="-122"/>
                <a:ea typeface="华文新魏" panose="02010800040101010101" pitchFamily="2" charset="-122"/>
              </a:rPr>
              <a:t>读出</a:t>
            </a:r>
            <a:r>
              <a:rPr lang="zh-CN" altLang="en-US" sz="2400" dirty="0">
                <a:latin typeface="华文新魏" panose="02010800040101010101" pitchFamily="2" charset="-122"/>
                <a:ea typeface="华文新魏" panose="02010800040101010101" pitchFamily="2" charset="-122"/>
              </a:rPr>
              <a:t>，并通过</a:t>
            </a:r>
            <a:r>
              <a:rPr lang="en-US" altLang="zh-CN" sz="1400" dirty="0">
                <a:latin typeface="华文新魏" panose="02010800040101010101" pitchFamily="2" charset="-122"/>
                <a:ea typeface="华文新魏" panose="02010800040101010101" pitchFamily="2" charset="-122"/>
              </a:rPr>
              <a:t>AXI4_memory_map</a:t>
            </a:r>
            <a:r>
              <a:rPr lang="zh-CN" altLang="en-US" sz="2400" dirty="0">
                <a:latin typeface="华文新魏" panose="02010800040101010101" pitchFamily="2" charset="-122"/>
                <a:ea typeface="华文新魏" panose="02010800040101010101" pitchFamily="2" charset="-122"/>
              </a:rPr>
              <a:t>经</a:t>
            </a:r>
            <a:r>
              <a:rPr lang="en-US" altLang="zh-CN" sz="2400" dirty="0">
                <a:latin typeface="华文新魏" panose="02010800040101010101" pitchFamily="2" charset="-122"/>
                <a:ea typeface="华文新魏" panose="02010800040101010101" pitchFamily="2" charset="-122"/>
              </a:rPr>
              <a:t>DMA</a:t>
            </a:r>
            <a:r>
              <a:rPr lang="zh-CN" altLang="en-US" sz="2400" dirty="0">
                <a:latin typeface="华文新魏" panose="02010800040101010101" pitchFamily="2" charset="-122"/>
                <a:ea typeface="华文新魏" panose="02010800040101010101" pitchFamily="2" charset="-122"/>
              </a:rPr>
              <a:t>作用后转换为</a:t>
            </a:r>
            <a:r>
              <a:rPr lang="en-US" altLang="zh-CN" sz="2400" dirty="0">
                <a:latin typeface="华文新魏" panose="02010800040101010101" pitchFamily="2" charset="-122"/>
                <a:ea typeface="华文新魏" panose="02010800040101010101" pitchFamily="2" charset="-122"/>
              </a:rPr>
              <a:t>AXI4_streaming</a:t>
            </a:r>
            <a:r>
              <a:rPr lang="zh-CN" altLang="en-US" sz="2400" dirty="0">
                <a:latin typeface="华文新魏" panose="02010800040101010101" pitchFamily="2" charset="-122"/>
                <a:ea typeface="华文新魏" panose="02010800040101010101" pitchFamily="2" charset="-122"/>
              </a:rPr>
              <a:t>数据流格式</a:t>
            </a:r>
            <a:r>
              <a:rPr lang="zh-CN" altLang="en-US" sz="2400" dirty="0">
                <a:solidFill>
                  <a:srgbClr val="FF0000"/>
                </a:solidFill>
                <a:latin typeface="华文新魏" panose="02010800040101010101" pitchFamily="2" charset="-122"/>
                <a:ea typeface="华文新魏" panose="02010800040101010101" pitchFamily="2" charset="-122"/>
              </a:rPr>
              <a:t>进入加速器的片上缓存</a:t>
            </a:r>
            <a:r>
              <a:rPr lang="zh-CN" altLang="en-US" sz="2400" dirty="0">
                <a:latin typeface="华文新魏" panose="02010800040101010101" pitchFamily="2" charset="-122"/>
                <a:ea typeface="华文新魏" panose="02010800040101010101" pitchFamily="2" charset="-122"/>
              </a:rPr>
              <a:t>，经加速器</a:t>
            </a:r>
            <a:r>
              <a:rPr lang="zh-CN" altLang="en-US" sz="2400" dirty="0">
                <a:solidFill>
                  <a:srgbClr val="FF0000"/>
                </a:solidFill>
                <a:latin typeface="华文新魏" panose="02010800040101010101" pitchFamily="2" charset="-122"/>
                <a:ea typeface="华文新魏" panose="02010800040101010101" pitchFamily="2" charset="-122"/>
              </a:rPr>
              <a:t>处理后</a:t>
            </a:r>
            <a:r>
              <a:rPr lang="zh-CN" altLang="en-US"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输出再</a:t>
            </a:r>
            <a:r>
              <a:rPr lang="zh-CN" altLang="en-US" sz="2400" dirty="0">
                <a:latin typeface="华文新魏" panose="02010800040101010101" pitchFamily="2" charset="-122"/>
                <a:ea typeface="华文新魏" panose="02010800040101010101" pitchFamily="2" charset="-122"/>
              </a:rPr>
              <a:t>通过</a:t>
            </a:r>
            <a:r>
              <a:rPr lang="en-US" altLang="zh-CN" sz="2400" dirty="0">
                <a:latin typeface="华文新魏" panose="02010800040101010101" pitchFamily="2" charset="-122"/>
                <a:ea typeface="华文新魏" panose="02010800040101010101" pitchFamily="2" charset="-122"/>
              </a:rPr>
              <a:t>AXI4</a:t>
            </a:r>
            <a:r>
              <a:rPr lang="zh-CN" altLang="en-US" sz="2400" dirty="0">
                <a:latin typeface="华文新魏" panose="02010800040101010101" pitchFamily="2" charset="-122"/>
                <a:ea typeface="华文新魏" panose="02010800040101010101" pitchFamily="2" charset="-122"/>
              </a:rPr>
              <a:t>总线</a:t>
            </a:r>
            <a:r>
              <a:rPr lang="zh-CN" altLang="en-US" sz="2400" dirty="0">
                <a:solidFill>
                  <a:srgbClr val="FF0000"/>
                </a:solidFill>
                <a:latin typeface="华文新魏" panose="02010800040101010101" pitchFamily="2" charset="-122"/>
                <a:ea typeface="华文新魏" panose="02010800040101010101" pitchFamily="2" charset="-122"/>
              </a:rPr>
              <a:t>传回</a:t>
            </a:r>
            <a:r>
              <a:rPr lang="en-US" altLang="zh-CN" sz="2400" dirty="0">
                <a:solidFill>
                  <a:srgbClr val="FF0000"/>
                </a:solidFill>
                <a:latin typeface="华文新魏" panose="02010800040101010101" pitchFamily="2" charset="-122"/>
                <a:ea typeface="华文新魏" panose="02010800040101010101" pitchFamily="2" charset="-122"/>
              </a:rPr>
              <a:t>DDR</a:t>
            </a:r>
            <a:r>
              <a:rPr lang="zh-CN" altLang="en-US" sz="2400" dirty="0">
                <a:solidFill>
                  <a:srgbClr val="FF0000"/>
                </a:solidFill>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重复上述操作直至完成整个网络模型的计算。</a:t>
            </a:r>
          </a:p>
        </p:txBody>
      </p:sp>
      <p:sp>
        <p:nvSpPr>
          <p:cNvPr id="9" name="文本框 8">
            <a:extLst>
              <a:ext uri="{FF2B5EF4-FFF2-40B4-BE49-F238E27FC236}">
                <a16:creationId xmlns:a16="http://schemas.microsoft.com/office/drawing/2014/main" id="{3479E9AD-5FC2-3207-ABE5-D7C0637ADC80}"/>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结构选择</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01244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算法选择</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555413" y="1456267"/>
            <a:ext cx="11575627"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影响性能因素：计算资源、存储资源、系统带宽、处理速度</a:t>
            </a:r>
          </a:p>
        </p:txBody>
      </p:sp>
      <p:sp>
        <p:nvSpPr>
          <p:cNvPr id="6" name="文本框 5">
            <a:extLst>
              <a:ext uri="{FF2B5EF4-FFF2-40B4-BE49-F238E27FC236}">
                <a16:creationId xmlns:a16="http://schemas.microsoft.com/office/drawing/2014/main" id="{DFC472E3-DF1A-68E9-8C79-79C3958427AF}"/>
              </a:ext>
            </a:extLst>
          </p:cNvPr>
          <p:cNvSpPr txBox="1"/>
          <p:nvPr/>
        </p:nvSpPr>
        <p:spPr>
          <a:xfrm>
            <a:off x="555412" y="2099484"/>
            <a:ext cx="11575627" cy="1815882"/>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同一硬件平台，部署</a:t>
            </a:r>
            <a:r>
              <a:rPr lang="zh-CN" altLang="en-US" sz="2800" dirty="0">
                <a:solidFill>
                  <a:srgbClr val="FF0000"/>
                </a:solidFill>
                <a:latin typeface="华文新魏" panose="02010800040101010101" pitchFamily="2" charset="-122"/>
                <a:ea typeface="华文新魏" panose="02010800040101010101" pitchFamily="2" charset="-122"/>
              </a:rPr>
              <a:t>不同的目标检测算法</a:t>
            </a:r>
            <a:r>
              <a:rPr lang="zh-CN" altLang="en-US" sz="2800" dirty="0">
                <a:latin typeface="华文新魏" panose="02010800040101010101" pitchFamily="2" charset="-122"/>
                <a:ea typeface="华文新魏" panose="02010800040101010101" pitchFamily="2" charset="-122"/>
              </a:rPr>
              <a:t>将会获得不同的性能，所以对于</a:t>
            </a:r>
            <a:r>
              <a:rPr lang="zh-CN" altLang="en-US" sz="2800" dirty="0">
                <a:solidFill>
                  <a:srgbClr val="FF0000"/>
                </a:solidFill>
                <a:latin typeface="华文新魏" panose="02010800040101010101" pitchFamily="2" charset="-122"/>
                <a:ea typeface="华文新魏" panose="02010800040101010101" pitchFamily="2" charset="-122"/>
              </a:rPr>
              <a:t>计算资源、存储资源和系统带宽已定</a:t>
            </a:r>
            <a:r>
              <a:rPr lang="zh-CN" altLang="en-US" sz="2800" dirty="0">
                <a:latin typeface="华文新魏" panose="02010800040101010101" pitchFamily="2" charset="-122"/>
                <a:ea typeface="华文新魏" panose="02010800040101010101" pitchFamily="2" charset="-122"/>
              </a:rPr>
              <a:t>的</a:t>
            </a:r>
            <a:r>
              <a:rPr lang="en-US" altLang="zh-CN" sz="2800" dirty="0">
                <a:latin typeface="华文新魏" panose="02010800040101010101" pitchFamily="2" charset="-122"/>
                <a:ea typeface="华文新魏" panose="02010800040101010101" pitchFamily="2" charset="-122"/>
              </a:rPr>
              <a:t>ZYNQ7100</a:t>
            </a:r>
            <a:r>
              <a:rPr lang="zh-CN" altLang="en-US" sz="2800" dirty="0">
                <a:latin typeface="华文新魏" panose="02010800040101010101" pitchFamily="2" charset="-122"/>
                <a:ea typeface="华文新魏" panose="02010800040101010101" pitchFamily="2" charset="-122"/>
              </a:rPr>
              <a:t>硬件平台，需要从设计要求出发，以</a:t>
            </a:r>
            <a:r>
              <a:rPr lang="zh-CN" altLang="en-US" sz="2800" dirty="0">
                <a:solidFill>
                  <a:srgbClr val="FF0000"/>
                </a:solidFill>
                <a:latin typeface="华文新魏" panose="02010800040101010101" pitchFamily="2" charset="-122"/>
                <a:ea typeface="华文新魏" panose="02010800040101010101" pitchFamily="2" charset="-122"/>
              </a:rPr>
              <a:t>处理速度</a:t>
            </a:r>
            <a:r>
              <a:rPr lang="zh-CN" altLang="en-US" sz="2800" dirty="0">
                <a:latin typeface="华文新魏" panose="02010800040101010101" pitchFamily="2" charset="-122"/>
                <a:ea typeface="华文新魏" panose="02010800040101010101" pitchFamily="2" charset="-122"/>
              </a:rPr>
              <a:t>为核心指标寻求最适合在该硬件平台上进行部署的算法。</a:t>
            </a:r>
          </a:p>
        </p:txBody>
      </p:sp>
      <p:sp>
        <p:nvSpPr>
          <p:cNvPr id="7" name="文本框 6">
            <a:extLst>
              <a:ext uri="{FF2B5EF4-FFF2-40B4-BE49-F238E27FC236}">
                <a16:creationId xmlns:a16="http://schemas.microsoft.com/office/drawing/2014/main" id="{E14A7374-6A46-E985-0EB8-A1884B752BB2}"/>
              </a:ext>
            </a:extLst>
          </p:cNvPr>
          <p:cNvSpPr txBox="1"/>
          <p:nvPr/>
        </p:nvSpPr>
        <p:spPr>
          <a:xfrm>
            <a:off x="555411" y="4082926"/>
            <a:ext cx="11575627"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处理速度主要与算法网络模型的</a:t>
            </a:r>
            <a:r>
              <a:rPr lang="zh-CN" altLang="en-US" sz="2800" dirty="0">
                <a:solidFill>
                  <a:srgbClr val="FF0000"/>
                </a:solidFill>
                <a:latin typeface="华文新魏" panose="02010800040101010101" pitchFamily="2" charset="-122"/>
                <a:ea typeface="华文新魏" panose="02010800040101010101" pitchFamily="2" charset="-122"/>
              </a:rPr>
              <a:t>访存量</a:t>
            </a:r>
            <a:r>
              <a:rPr lang="zh-CN" altLang="en-US" sz="2800" dirty="0">
                <a:latin typeface="华文新魏" panose="02010800040101010101" pitchFamily="2" charset="-122"/>
                <a:ea typeface="华文新魏" panose="02010800040101010101" pitchFamily="2" charset="-122"/>
              </a:rPr>
              <a:t>和</a:t>
            </a:r>
            <a:r>
              <a:rPr lang="zh-CN" altLang="en-US" sz="2800" dirty="0">
                <a:solidFill>
                  <a:srgbClr val="FF0000"/>
                </a:solidFill>
                <a:latin typeface="华文新魏" panose="02010800040101010101" pitchFamily="2" charset="-122"/>
                <a:ea typeface="华文新魏" panose="02010800040101010101" pitchFamily="2" charset="-122"/>
              </a:rPr>
              <a:t>计算量</a:t>
            </a:r>
            <a:r>
              <a:rPr lang="zh-CN" altLang="en-US" sz="2800" dirty="0">
                <a:latin typeface="华文新魏" panose="02010800040101010101" pitchFamily="2" charset="-122"/>
                <a:ea typeface="华文新魏" panose="02010800040101010101" pitchFamily="2" charset="-122"/>
              </a:rPr>
              <a:t>有关</a:t>
            </a:r>
            <a:endParaRPr lang="en-US" altLang="zh-CN"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35761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算法选择</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555413" y="1456267"/>
            <a:ext cx="11575627"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深度学习模型算法指标：</a:t>
            </a:r>
          </a:p>
        </p:txBody>
      </p:sp>
      <p:sp>
        <p:nvSpPr>
          <p:cNvPr id="6" name="文本框 5">
            <a:extLst>
              <a:ext uri="{FF2B5EF4-FFF2-40B4-BE49-F238E27FC236}">
                <a16:creationId xmlns:a16="http://schemas.microsoft.com/office/drawing/2014/main" id="{DFC472E3-DF1A-68E9-8C79-79C3958427AF}"/>
              </a:ext>
            </a:extLst>
          </p:cNvPr>
          <p:cNvSpPr txBox="1"/>
          <p:nvPr/>
        </p:nvSpPr>
        <p:spPr>
          <a:xfrm>
            <a:off x="555412" y="2099484"/>
            <a:ext cx="11575627" cy="2246769"/>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计算量：输入单个样本（对于</a:t>
            </a:r>
            <a:r>
              <a:rPr lang="en-US" altLang="zh-CN" sz="2800" dirty="0">
                <a:latin typeface="华文新魏" panose="02010800040101010101" pitchFamily="2" charset="-122"/>
                <a:ea typeface="华文新魏" panose="02010800040101010101" pitchFamily="2" charset="-122"/>
              </a:rPr>
              <a:t>CNN</a:t>
            </a:r>
            <a:r>
              <a:rPr lang="zh-CN" altLang="en-US" sz="2800" dirty="0">
                <a:latin typeface="华文新魏" panose="02010800040101010101" pitchFamily="2" charset="-122"/>
                <a:ea typeface="华文新魏" panose="02010800040101010101" pitchFamily="2" charset="-122"/>
              </a:rPr>
              <a:t>而言就是一张图像），模型进行</a:t>
            </a:r>
            <a:r>
              <a:rPr lang="zh-CN" altLang="en-US" sz="2800" dirty="0">
                <a:solidFill>
                  <a:srgbClr val="FF0000"/>
                </a:solidFill>
                <a:latin typeface="华文新魏" panose="02010800040101010101" pitchFamily="2" charset="-122"/>
                <a:ea typeface="华文新魏" panose="02010800040101010101" pitchFamily="2" charset="-122"/>
              </a:rPr>
              <a:t>一次完整的前向传播所发生的浮点运算个数</a:t>
            </a:r>
            <a:r>
              <a:rPr lang="zh-CN" altLang="en-US" sz="2800" dirty="0">
                <a:latin typeface="华文新魏" panose="02010800040101010101" pitchFamily="2" charset="-122"/>
                <a:ea typeface="华文新魏" panose="02010800040101010101" pitchFamily="2" charset="-122"/>
              </a:rPr>
              <a:t>，也即模型的时间复杂度</a:t>
            </a:r>
            <a:endParaRPr lang="en-US" altLang="zh-CN" sz="2800" dirty="0">
              <a:latin typeface="华文新魏" panose="02010800040101010101" pitchFamily="2" charset="-122"/>
              <a:ea typeface="华文新魏" panose="02010800040101010101" pitchFamily="2" charset="-122"/>
            </a:endParaRPr>
          </a:p>
          <a:p>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访存量：输入单个样本，模型完成一次前向传播过程中所发生的</a:t>
            </a:r>
            <a:r>
              <a:rPr lang="zh-CN" altLang="en-US" sz="2800" dirty="0">
                <a:solidFill>
                  <a:srgbClr val="FF0000"/>
                </a:solidFill>
                <a:latin typeface="华文新魏" panose="02010800040101010101" pitchFamily="2" charset="-122"/>
                <a:ea typeface="华文新魏" panose="02010800040101010101" pitchFamily="2" charset="-122"/>
              </a:rPr>
              <a:t>内存交换总量</a:t>
            </a:r>
            <a:r>
              <a:rPr lang="zh-CN" altLang="en-US" sz="2800" dirty="0">
                <a:latin typeface="华文新魏" panose="02010800040101010101" pitchFamily="2" charset="-122"/>
                <a:ea typeface="华文新魏" panose="02010800040101010101" pitchFamily="2" charset="-122"/>
              </a:rPr>
              <a:t>，也即模型的空间复杂度。</a:t>
            </a:r>
          </a:p>
        </p:txBody>
      </p:sp>
      <p:sp>
        <p:nvSpPr>
          <p:cNvPr id="7" name="文本框 6">
            <a:extLst>
              <a:ext uri="{FF2B5EF4-FFF2-40B4-BE49-F238E27FC236}">
                <a16:creationId xmlns:a16="http://schemas.microsoft.com/office/drawing/2014/main" id="{E14A7374-6A46-E985-0EB8-A1884B752BB2}"/>
              </a:ext>
            </a:extLst>
          </p:cNvPr>
          <p:cNvSpPr txBox="1"/>
          <p:nvPr/>
        </p:nvSpPr>
        <p:spPr>
          <a:xfrm>
            <a:off x="636990" y="4709235"/>
            <a:ext cx="11412470" cy="1384995"/>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--Roofline</a:t>
            </a:r>
            <a:r>
              <a:rPr lang="zh-CN" altLang="en-US" sz="2800" dirty="0">
                <a:latin typeface="华文新魏" panose="02010800040101010101" pitchFamily="2" charset="-122"/>
                <a:ea typeface="华文新魏" panose="02010800040101010101" pitchFamily="2" charset="-122"/>
              </a:rPr>
              <a:t>模型：</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计算算法模型在一个硬件平台</a:t>
            </a:r>
            <a:r>
              <a:rPr lang="zh-CN" altLang="en-US" sz="2800" dirty="0">
                <a:solidFill>
                  <a:srgbClr val="FF0000"/>
                </a:solidFill>
                <a:latin typeface="华文新魏" panose="02010800040101010101" pitchFamily="2" charset="-122"/>
                <a:ea typeface="华文新魏" panose="02010800040101010101" pitchFamily="2" charset="-122"/>
              </a:rPr>
              <a:t>计算资源和外部存储带宽的限制下</a:t>
            </a:r>
            <a:r>
              <a:rPr lang="zh-CN" altLang="en-US" sz="2800" dirty="0">
                <a:latin typeface="华文新魏" panose="02010800040101010101" pitchFamily="2" charset="-122"/>
                <a:ea typeface="华文新魏" panose="02010800040101010101" pitchFamily="2" charset="-122"/>
              </a:rPr>
              <a:t>，到底能达到</a:t>
            </a:r>
            <a:r>
              <a:rPr lang="zh-CN" altLang="en-US" sz="2800" dirty="0">
                <a:solidFill>
                  <a:srgbClr val="FF0000"/>
                </a:solidFill>
                <a:latin typeface="华文新魏" panose="02010800040101010101" pitchFamily="2" charset="-122"/>
                <a:ea typeface="华文新魏" panose="02010800040101010101" pitchFamily="2" charset="-122"/>
              </a:rPr>
              <a:t>多快的浮点计算速度</a:t>
            </a:r>
            <a:endParaRPr lang="en-US" altLang="zh-CN" sz="28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9579831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en-US" altLang="zh-CN" sz="5400" dirty="0">
                <a:latin typeface="华文新魏" panose="02010800040101010101" pitchFamily="2" charset="-122"/>
                <a:ea typeface="华文新魏" panose="02010800040101010101" pitchFamily="2" charset="-122"/>
              </a:rPr>
              <a:t>Roofline</a:t>
            </a:r>
            <a:r>
              <a:rPr lang="zh-CN" altLang="en-US" sz="5400" dirty="0">
                <a:latin typeface="华文新魏" panose="02010800040101010101" pitchFamily="2" charset="-122"/>
                <a:ea typeface="华文新魏" panose="02010800040101010101" pitchFamily="2" charset="-122"/>
              </a:rPr>
              <a:t>模型</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766F9708-84E9-369C-1ECA-A02B38188103}"/>
              </a:ext>
            </a:extLst>
          </p:cNvPr>
          <p:cNvPicPr>
            <a:picLocks noChangeAspect="1"/>
          </p:cNvPicPr>
          <p:nvPr/>
        </p:nvPicPr>
        <p:blipFill rotWithShape="1">
          <a:blip r:embed="rId2"/>
          <a:srcRect l="7120" r="17673"/>
          <a:stretch/>
        </p:blipFill>
        <p:spPr>
          <a:xfrm>
            <a:off x="298125" y="1027933"/>
            <a:ext cx="5890810" cy="4802133"/>
          </a:xfrm>
          <a:prstGeom prst="rect">
            <a:avLst/>
          </a:prstGeom>
        </p:spPr>
      </p:pic>
      <p:sp>
        <p:nvSpPr>
          <p:cNvPr id="9" name="文本框 8">
            <a:extLst>
              <a:ext uri="{FF2B5EF4-FFF2-40B4-BE49-F238E27FC236}">
                <a16:creationId xmlns:a16="http://schemas.microsoft.com/office/drawing/2014/main" id="{6D0790ED-B758-B895-30C0-D603D78AFD58}"/>
              </a:ext>
            </a:extLst>
          </p:cNvPr>
          <p:cNvSpPr txBox="1"/>
          <p:nvPr/>
        </p:nvSpPr>
        <p:spPr>
          <a:xfrm>
            <a:off x="6273006" y="754212"/>
            <a:ext cx="5776754" cy="3108543"/>
          </a:xfrm>
          <a:prstGeom prst="rect">
            <a:avLst/>
          </a:prstGeom>
          <a:noFill/>
        </p:spPr>
        <p:txBody>
          <a:bodyPr wrap="square">
            <a:spAutoFit/>
          </a:bodyPr>
          <a:lstStyle/>
          <a:p>
            <a:r>
              <a:rPr lang="zh-CN" altLang="en-US" sz="2800" dirty="0">
                <a:latin typeface="华文新魏" panose="02010800040101010101" pitchFamily="2" charset="-122"/>
                <a:ea typeface="华文新魏" panose="02010800040101010101" pitchFamily="2" charset="-122"/>
              </a:rPr>
              <a:t>纵轴坐标：计算性能，指的是每秒能进行的浮点操作次数，即</a:t>
            </a:r>
            <a:r>
              <a:rPr lang="zh-CN" altLang="en-US" sz="2800" dirty="0">
                <a:solidFill>
                  <a:srgbClr val="FF0000"/>
                </a:solidFill>
                <a:latin typeface="华文新魏" panose="02010800040101010101" pitchFamily="2" charset="-122"/>
                <a:ea typeface="华文新魏" panose="02010800040101010101" pitchFamily="2" charset="-122"/>
              </a:rPr>
              <a:t>计算量</a:t>
            </a:r>
            <a:endParaRPr lang="en-US" altLang="zh-CN" sz="2800" dirty="0">
              <a:solidFill>
                <a:srgbClr val="FF0000"/>
              </a:solidFill>
              <a:latin typeface="华文新魏" panose="02010800040101010101" pitchFamily="2" charset="-122"/>
              <a:ea typeface="华文新魏" panose="02010800040101010101" pitchFamily="2" charset="-122"/>
            </a:endParaRPr>
          </a:p>
          <a:p>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横轴坐标：计算通信比（</a:t>
            </a:r>
            <a:r>
              <a:rPr lang="en-US" altLang="zh-CN" sz="2800" dirty="0">
                <a:latin typeface="华文新魏" panose="02010800040101010101" pitchFamily="2" charset="-122"/>
                <a:ea typeface="华文新魏" panose="02010800040101010101" pitchFamily="2" charset="-122"/>
              </a:rPr>
              <a:t>CTC</a:t>
            </a:r>
            <a:r>
              <a:rPr lang="zh-CN" altLang="en-US" sz="2800" dirty="0">
                <a:latin typeface="华文新魏" panose="02010800040101010101" pitchFamily="2" charset="-122"/>
                <a:ea typeface="华文新魏" panose="02010800040101010101" pitchFamily="2" charset="-122"/>
              </a:rPr>
              <a:t>），表征了算法在该硬件平台上实现时的</a:t>
            </a:r>
            <a:r>
              <a:rPr lang="zh-CN" altLang="en-US" sz="2800" dirty="0">
                <a:solidFill>
                  <a:srgbClr val="FF0000"/>
                </a:solidFill>
                <a:latin typeface="华文新魏" panose="02010800040101010101" pitchFamily="2" charset="-122"/>
                <a:ea typeface="华文新魏" panose="02010800040101010101" pitchFamily="2" charset="-122"/>
              </a:rPr>
              <a:t>数据重用程度</a:t>
            </a:r>
            <a:endParaRPr lang="en-US" altLang="zh-CN" sz="2800" dirty="0">
              <a:solidFill>
                <a:srgbClr val="FF0000"/>
              </a:solidFill>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由模型</a:t>
            </a:r>
            <a:r>
              <a:rPr lang="zh-CN" altLang="en-US" sz="2800" dirty="0">
                <a:solidFill>
                  <a:srgbClr val="FF0000"/>
                </a:solidFill>
                <a:latin typeface="华文新魏" panose="02010800040101010101" pitchFamily="2" charset="-122"/>
                <a:ea typeface="华文新魏" panose="02010800040101010101" pitchFamily="2" charset="-122"/>
              </a:rPr>
              <a:t>计算量除以访存量</a:t>
            </a:r>
            <a:r>
              <a:rPr lang="zh-CN" altLang="en-US" sz="2800" dirty="0">
                <a:latin typeface="华文新魏" panose="02010800040101010101" pitchFamily="2" charset="-122"/>
                <a:ea typeface="华文新魏" panose="02010800040101010101" pitchFamily="2" charset="-122"/>
              </a:rPr>
              <a:t>得到</a:t>
            </a:r>
          </a:p>
        </p:txBody>
      </p:sp>
      <p:sp>
        <p:nvSpPr>
          <p:cNvPr id="10" name="文本框 9">
            <a:extLst>
              <a:ext uri="{FF2B5EF4-FFF2-40B4-BE49-F238E27FC236}">
                <a16:creationId xmlns:a16="http://schemas.microsoft.com/office/drawing/2014/main" id="{0320692F-E550-E0CE-6269-A2A5F0FAFFD5}"/>
              </a:ext>
            </a:extLst>
          </p:cNvPr>
          <p:cNvSpPr txBox="1"/>
          <p:nvPr/>
        </p:nvSpPr>
        <p:spPr>
          <a:xfrm>
            <a:off x="6100435" y="4334073"/>
            <a:ext cx="6091565" cy="1631216"/>
          </a:xfrm>
          <a:prstGeom prst="rect">
            <a:avLst/>
          </a:prstGeom>
          <a:noFill/>
        </p:spPr>
        <p:txBody>
          <a:bodyPr wrap="square" rtlCol="0">
            <a:spAutoFit/>
          </a:bodyPr>
          <a:lstStyle/>
          <a:p>
            <a:r>
              <a:rPr lang="zh-CN" altLang="en-US" sz="2000" dirty="0">
                <a:latin typeface="华文新魏" panose="02010800040101010101" pitchFamily="2" charset="-122"/>
                <a:ea typeface="华文新魏" panose="02010800040101010101" pitchFamily="2" charset="-122"/>
              </a:rPr>
              <a:t>计算量：输入单个样本，</a:t>
            </a:r>
            <a:r>
              <a:rPr lang="zh-CN" altLang="en-US" sz="2000" dirty="0">
                <a:solidFill>
                  <a:srgbClr val="FF0000"/>
                </a:solidFill>
                <a:latin typeface="华文新魏" panose="02010800040101010101" pitchFamily="2" charset="-122"/>
                <a:ea typeface="华文新魏" panose="02010800040101010101" pitchFamily="2" charset="-122"/>
              </a:rPr>
              <a:t>模型进行一次完整的前向传播所发生的浮点运算个数</a:t>
            </a:r>
            <a:r>
              <a:rPr lang="zh-CN" altLang="en-US" sz="2000" dirty="0">
                <a:latin typeface="华文新魏" panose="02010800040101010101" pitchFamily="2" charset="-122"/>
                <a:ea typeface="华文新魏" panose="02010800040101010101" pitchFamily="2" charset="-122"/>
              </a:rPr>
              <a:t>，也即模型的时间复杂度</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访存量：输入单个样本，</a:t>
            </a:r>
            <a:r>
              <a:rPr lang="zh-CN" altLang="en-US" sz="2000" dirty="0">
                <a:solidFill>
                  <a:srgbClr val="FF0000"/>
                </a:solidFill>
                <a:latin typeface="华文新魏" panose="02010800040101010101" pitchFamily="2" charset="-122"/>
                <a:ea typeface="华文新魏" panose="02010800040101010101" pitchFamily="2" charset="-122"/>
              </a:rPr>
              <a:t>模型完成一次前向传播过程中所发生的内存交换总量</a:t>
            </a:r>
            <a:r>
              <a:rPr lang="zh-CN" altLang="en-US" sz="2000" dirty="0">
                <a:latin typeface="华文新魏" panose="02010800040101010101" pitchFamily="2" charset="-122"/>
                <a:ea typeface="华文新魏" panose="02010800040101010101" pitchFamily="2" charset="-122"/>
              </a:rPr>
              <a:t>，也即模型的空间复杂度。</a:t>
            </a:r>
          </a:p>
        </p:txBody>
      </p:sp>
      <p:sp>
        <p:nvSpPr>
          <p:cNvPr id="2" name="文本框 1">
            <a:extLst>
              <a:ext uri="{FF2B5EF4-FFF2-40B4-BE49-F238E27FC236}">
                <a16:creationId xmlns:a16="http://schemas.microsoft.com/office/drawing/2014/main" id="{43FE278B-371C-ACFC-2FE1-F156CE331A08}"/>
              </a:ext>
            </a:extLst>
          </p:cNvPr>
          <p:cNvSpPr txBox="1"/>
          <p:nvPr/>
        </p:nvSpPr>
        <p:spPr>
          <a:xfrm>
            <a:off x="4323229" y="2779877"/>
            <a:ext cx="1479176" cy="261610"/>
          </a:xfrm>
          <a:prstGeom prst="rect">
            <a:avLst/>
          </a:prstGeom>
          <a:noFill/>
        </p:spPr>
        <p:txBody>
          <a:bodyPr wrap="square" rtlCol="0">
            <a:spAutoFit/>
          </a:bodyPr>
          <a:lstStyle/>
          <a:p>
            <a:r>
              <a:rPr lang="zh-CN" altLang="en-US" sz="1100" dirty="0">
                <a:solidFill>
                  <a:srgbClr val="FF0000"/>
                </a:solidFill>
              </a:rPr>
              <a:t>硬件平台最大计算量</a:t>
            </a:r>
          </a:p>
        </p:txBody>
      </p:sp>
    </p:spTree>
    <p:extLst>
      <p:ext uri="{BB962C8B-B14F-4D97-AF65-F5344CB8AC3E}">
        <p14:creationId xmlns:p14="http://schemas.microsoft.com/office/powerpoint/2010/main" val="2119943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199B380-5945-6903-9313-7D2B8D3ACBCB}"/>
              </a:ext>
            </a:extLst>
          </p:cNvPr>
          <p:cNvPicPr>
            <a:picLocks noChangeAspect="1"/>
          </p:cNvPicPr>
          <p:nvPr/>
        </p:nvPicPr>
        <p:blipFill rotWithShape="1">
          <a:blip r:embed="rId4">
            <a:extLst>
              <a:ext uri="{28A0092B-C50C-407E-A947-70E740481C1C}">
                <a14:useLocalDpi xmlns:a14="http://schemas.microsoft.com/office/drawing/2010/main" val="0"/>
              </a:ext>
            </a:extLst>
          </a:blip>
          <a:srcRect t="20508" b="44980"/>
          <a:stretch/>
        </p:blipFill>
        <p:spPr>
          <a:xfrm>
            <a:off x="-1" y="-1"/>
            <a:ext cx="12192002" cy="6858001"/>
          </a:xfrm>
          <a:prstGeom prst="rect">
            <a:avLst/>
          </a:prstGeom>
        </p:spPr>
      </p:pic>
      <p:sp>
        <p:nvSpPr>
          <p:cNvPr id="26" name="PA_文本框 19">
            <a:extLst>
              <a:ext uri="{FF2B5EF4-FFF2-40B4-BE49-F238E27FC236}">
                <a16:creationId xmlns:a16="http://schemas.microsoft.com/office/drawing/2014/main" id="{F0BA2817-09F5-4EAB-9C14-D71ECAE7CD02}"/>
              </a:ext>
            </a:extLst>
          </p:cNvPr>
          <p:cNvSpPr txBox="1"/>
          <p:nvPr>
            <p:custDataLst>
              <p:tags r:id="rId1"/>
            </p:custDataLst>
          </p:nvPr>
        </p:nvSpPr>
        <p:spPr>
          <a:xfrm>
            <a:off x="5516" y="173755"/>
            <a:ext cx="3103443" cy="1323439"/>
          </a:xfrm>
          <a:prstGeom prst="rect">
            <a:avLst/>
          </a:prstGeom>
          <a:noFill/>
        </p:spPr>
        <p:txBody>
          <a:bodyPr wrap="square" rtlCol="0">
            <a:spAutoFit/>
          </a:bodyPr>
          <a:lstStyle/>
          <a:p>
            <a:pPr algn="ctr"/>
            <a:r>
              <a:rPr lang="zh-CN" altLang="en-US" sz="80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华文新魏" panose="02010800040101010101" pitchFamily="2" charset="-122"/>
                <a:ea typeface="华文新魏" panose="02010800040101010101" pitchFamily="2" charset="-122"/>
                <a:cs typeface="+mn-ea"/>
                <a:sym typeface="+mn-lt"/>
              </a:rPr>
              <a:t>目录</a:t>
            </a:r>
          </a:p>
        </p:txBody>
      </p:sp>
      <p:sp>
        <p:nvSpPr>
          <p:cNvPr id="14" name="矩形: 圆角 13">
            <a:extLst>
              <a:ext uri="{FF2B5EF4-FFF2-40B4-BE49-F238E27FC236}">
                <a16:creationId xmlns:a16="http://schemas.microsoft.com/office/drawing/2014/main" id="{E0C21C9D-8C6A-6D8A-549B-F51E16D20FB5}"/>
              </a:ext>
            </a:extLst>
          </p:cNvPr>
          <p:cNvSpPr/>
          <p:nvPr/>
        </p:nvSpPr>
        <p:spPr>
          <a:xfrm>
            <a:off x="2536679" y="2163780"/>
            <a:ext cx="6970392" cy="1807780"/>
          </a:xfrm>
          <a:prstGeom prst="roundRect">
            <a:avLst>
              <a:gd name="adj" fmla="val 50000"/>
            </a:avLst>
          </a:prstGeom>
          <a:solidFill>
            <a:srgbClr val="145389"/>
          </a:solidFill>
          <a:ln w="25400">
            <a:noFill/>
          </a:ln>
          <a:effectLst>
            <a:outerShdw blurRad="355600" dist="38100" dir="2700000" algn="tl" rotWithShape="0">
              <a:srgbClr val="14538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a:extLst>
              <a:ext uri="{FF2B5EF4-FFF2-40B4-BE49-F238E27FC236}">
                <a16:creationId xmlns:a16="http://schemas.microsoft.com/office/drawing/2014/main" id="{98C7E9AE-77C1-5EF6-579C-5AB8A3BB6458}"/>
              </a:ext>
            </a:extLst>
          </p:cNvPr>
          <p:cNvSpPr txBox="1"/>
          <p:nvPr/>
        </p:nvSpPr>
        <p:spPr>
          <a:xfrm>
            <a:off x="4040442" y="2448753"/>
            <a:ext cx="4752675" cy="1107996"/>
          </a:xfrm>
          <a:prstGeom prst="rect">
            <a:avLst/>
          </a:prstGeom>
          <a:noFill/>
        </p:spPr>
        <p:txBody>
          <a:bodyPr wrap="square">
            <a:spAutoFit/>
          </a:bodyPr>
          <a:lstStyle/>
          <a:p>
            <a:r>
              <a:rPr lang="zh-CN" altLang="en-US" sz="6600" b="1" dirty="0">
                <a:solidFill>
                  <a:schemeClr val="bg1"/>
                </a:solidFill>
                <a:latin typeface="华文新魏" panose="02010800040101010101" pitchFamily="2" charset="-122"/>
                <a:ea typeface="华文新魏" panose="02010800040101010101" pitchFamily="2" charset="-122"/>
              </a:rPr>
              <a:t>学习情况</a:t>
            </a:r>
          </a:p>
        </p:txBody>
      </p:sp>
    </p:spTree>
    <p:extLst>
      <p:ext uri="{BB962C8B-B14F-4D97-AF65-F5344CB8AC3E}">
        <p14:creationId xmlns:p14="http://schemas.microsoft.com/office/powerpoint/2010/main" val="323992407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1" y="203200"/>
            <a:ext cx="4006178"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另一个因素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416425" y="1755890"/>
            <a:ext cx="3640068" cy="1384995"/>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吞吐量：单位时间内能完成检测的图像数目</a:t>
            </a:r>
            <a:endParaRPr lang="zh-CN" altLang="en-US" sz="1400" dirty="0">
              <a:latin typeface="华文新魏" panose="02010800040101010101" pitchFamily="2" charset="-122"/>
              <a:ea typeface="华文新魏" panose="02010800040101010101" pitchFamily="2" charset="-122"/>
            </a:endParaRPr>
          </a:p>
        </p:txBody>
      </p:sp>
      <p:pic>
        <p:nvPicPr>
          <p:cNvPr id="9" name="图片 8">
            <a:extLst>
              <a:ext uri="{FF2B5EF4-FFF2-40B4-BE49-F238E27FC236}">
                <a16:creationId xmlns:a16="http://schemas.microsoft.com/office/drawing/2014/main" id="{DE0FD5A5-6D53-458E-583C-FE32887A5D17}"/>
              </a:ext>
            </a:extLst>
          </p:cNvPr>
          <p:cNvPicPr>
            <a:picLocks noChangeAspect="1"/>
          </p:cNvPicPr>
          <p:nvPr/>
        </p:nvPicPr>
        <p:blipFill>
          <a:blip r:embed="rId2"/>
          <a:stretch>
            <a:fillRect/>
          </a:stretch>
        </p:blipFill>
        <p:spPr>
          <a:xfrm>
            <a:off x="4330678" y="0"/>
            <a:ext cx="7861322" cy="6858000"/>
          </a:xfrm>
          <a:prstGeom prst="rect">
            <a:avLst/>
          </a:prstGeom>
        </p:spPr>
      </p:pic>
      <p:pic>
        <p:nvPicPr>
          <p:cNvPr id="7" name="图片 6">
            <a:extLst>
              <a:ext uri="{FF2B5EF4-FFF2-40B4-BE49-F238E27FC236}">
                <a16:creationId xmlns:a16="http://schemas.microsoft.com/office/drawing/2014/main" id="{70F45357-A15F-039D-9E59-372EC8C4C6D1}"/>
              </a:ext>
            </a:extLst>
          </p:cNvPr>
          <p:cNvPicPr>
            <a:picLocks noChangeAspect="1"/>
          </p:cNvPicPr>
          <p:nvPr/>
        </p:nvPicPr>
        <p:blipFill>
          <a:blip r:embed="rId3"/>
          <a:stretch>
            <a:fillRect/>
          </a:stretch>
        </p:blipFill>
        <p:spPr>
          <a:xfrm>
            <a:off x="142241" y="3221635"/>
            <a:ext cx="5378112" cy="2970735"/>
          </a:xfrm>
          <a:prstGeom prst="rect">
            <a:avLst/>
          </a:prstGeom>
        </p:spPr>
      </p:pic>
      <p:sp>
        <p:nvSpPr>
          <p:cNvPr id="10" name="矩形: 圆角 9">
            <a:extLst>
              <a:ext uri="{FF2B5EF4-FFF2-40B4-BE49-F238E27FC236}">
                <a16:creationId xmlns:a16="http://schemas.microsoft.com/office/drawing/2014/main" id="{40A8E81F-02BB-7A55-0343-E14E54763092}"/>
              </a:ext>
            </a:extLst>
          </p:cNvPr>
          <p:cNvSpPr/>
          <p:nvPr/>
        </p:nvSpPr>
        <p:spPr>
          <a:xfrm>
            <a:off x="5694829" y="995082"/>
            <a:ext cx="4612342" cy="3361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492BF61-BAB7-8363-961F-3A5F2F14D553}"/>
              </a:ext>
            </a:extLst>
          </p:cNvPr>
          <p:cNvSpPr/>
          <p:nvPr/>
        </p:nvSpPr>
        <p:spPr>
          <a:xfrm>
            <a:off x="5153088" y="2341600"/>
            <a:ext cx="4818490" cy="321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39141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58EABB2-AC68-05F1-86B5-7137D7C0AADD}"/>
              </a:ext>
            </a:extLst>
          </p:cNvPr>
          <p:cNvSpPr txBox="1"/>
          <p:nvPr/>
        </p:nvSpPr>
        <p:spPr>
          <a:xfrm>
            <a:off x="974912" y="983895"/>
            <a:ext cx="9699811" cy="1077218"/>
          </a:xfrm>
          <a:prstGeom prst="rect">
            <a:avLst/>
          </a:prstGeom>
          <a:noFill/>
        </p:spPr>
        <p:txBody>
          <a:bodyPr wrap="square">
            <a:spAutoFit/>
          </a:bodyPr>
          <a:lstStyle/>
          <a:p>
            <a:r>
              <a:rPr lang="zh-CN" altLang="en-US" sz="3200" dirty="0">
                <a:latin typeface="华文新魏" panose="02010800040101010101" pitchFamily="2" charset="-122"/>
                <a:ea typeface="华文新魏" panose="02010800040101010101" pitchFamily="2" charset="-122"/>
              </a:rPr>
              <a:t>最终，我们选取 MobileNet-SSD在 Xilinx ZYNQ 7100上完成高性能实现。</a:t>
            </a:r>
          </a:p>
        </p:txBody>
      </p:sp>
      <p:sp>
        <p:nvSpPr>
          <p:cNvPr id="4" name="文本框 3">
            <a:extLst>
              <a:ext uri="{FF2B5EF4-FFF2-40B4-BE49-F238E27FC236}">
                <a16:creationId xmlns:a16="http://schemas.microsoft.com/office/drawing/2014/main" id="{4BF4CDEB-3BA1-9173-1E79-B47A523D74E6}"/>
              </a:ext>
            </a:extLst>
          </p:cNvPr>
          <p:cNvSpPr txBox="1"/>
          <p:nvPr/>
        </p:nvSpPr>
        <p:spPr>
          <a:xfrm>
            <a:off x="974911" y="2212060"/>
            <a:ext cx="9699811" cy="2554545"/>
          </a:xfrm>
          <a:prstGeom prst="rect">
            <a:avLst/>
          </a:prstGeom>
          <a:noFill/>
        </p:spPr>
        <p:txBody>
          <a:bodyPr wrap="square">
            <a:spAutoFit/>
          </a:bodyPr>
          <a:lstStyle/>
          <a:p>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算法分析</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面向算法的软硬件任务分配</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加速器的实现</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a:t>
            </a:r>
          </a:p>
          <a:p>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功能验证和性能测试</a:t>
            </a:r>
          </a:p>
        </p:txBody>
      </p:sp>
    </p:spTree>
    <p:extLst>
      <p:ext uri="{BB962C8B-B14F-4D97-AF65-F5344CB8AC3E}">
        <p14:creationId xmlns:p14="http://schemas.microsoft.com/office/powerpoint/2010/main" val="1586446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199B380-5945-6903-9313-7D2B8D3ACBCB}"/>
              </a:ext>
            </a:extLst>
          </p:cNvPr>
          <p:cNvPicPr>
            <a:picLocks noChangeAspect="1"/>
          </p:cNvPicPr>
          <p:nvPr/>
        </p:nvPicPr>
        <p:blipFill rotWithShape="1">
          <a:blip r:embed="rId4">
            <a:extLst>
              <a:ext uri="{28A0092B-C50C-407E-A947-70E740481C1C}">
                <a14:useLocalDpi xmlns:a14="http://schemas.microsoft.com/office/drawing/2010/main" val="0"/>
              </a:ext>
            </a:extLst>
          </a:blip>
          <a:srcRect t="20508" b="44980"/>
          <a:stretch/>
        </p:blipFill>
        <p:spPr>
          <a:xfrm>
            <a:off x="-1" y="-1"/>
            <a:ext cx="12192002" cy="6858001"/>
          </a:xfrm>
          <a:prstGeom prst="rect">
            <a:avLst/>
          </a:prstGeom>
        </p:spPr>
      </p:pic>
      <p:sp>
        <p:nvSpPr>
          <p:cNvPr id="26" name="PA_文本框 19">
            <a:extLst>
              <a:ext uri="{FF2B5EF4-FFF2-40B4-BE49-F238E27FC236}">
                <a16:creationId xmlns:a16="http://schemas.microsoft.com/office/drawing/2014/main" id="{F0BA2817-09F5-4EAB-9C14-D71ECAE7CD02}"/>
              </a:ext>
            </a:extLst>
          </p:cNvPr>
          <p:cNvSpPr txBox="1"/>
          <p:nvPr>
            <p:custDataLst>
              <p:tags r:id="rId1"/>
            </p:custDataLst>
          </p:nvPr>
        </p:nvSpPr>
        <p:spPr>
          <a:xfrm>
            <a:off x="5516" y="173755"/>
            <a:ext cx="3103443" cy="1323439"/>
          </a:xfrm>
          <a:prstGeom prst="rect">
            <a:avLst/>
          </a:prstGeom>
          <a:noFill/>
        </p:spPr>
        <p:txBody>
          <a:bodyPr wrap="square" rtlCol="0">
            <a:spAutoFit/>
          </a:bodyPr>
          <a:lstStyle/>
          <a:p>
            <a:pPr algn="ctr"/>
            <a:r>
              <a:rPr lang="zh-CN" altLang="en-US" sz="80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华文新魏" panose="02010800040101010101" pitchFamily="2" charset="-122"/>
                <a:ea typeface="华文新魏" panose="02010800040101010101" pitchFamily="2" charset="-122"/>
                <a:cs typeface="+mn-ea"/>
                <a:sym typeface="+mn-lt"/>
              </a:rPr>
              <a:t>目录</a:t>
            </a:r>
          </a:p>
        </p:txBody>
      </p:sp>
      <p:sp>
        <p:nvSpPr>
          <p:cNvPr id="14" name="矩形: 圆角 13">
            <a:extLst>
              <a:ext uri="{FF2B5EF4-FFF2-40B4-BE49-F238E27FC236}">
                <a16:creationId xmlns:a16="http://schemas.microsoft.com/office/drawing/2014/main" id="{E0C21C9D-8C6A-6D8A-549B-F51E16D20FB5}"/>
              </a:ext>
            </a:extLst>
          </p:cNvPr>
          <p:cNvSpPr/>
          <p:nvPr/>
        </p:nvSpPr>
        <p:spPr>
          <a:xfrm>
            <a:off x="2536679" y="2163780"/>
            <a:ext cx="6970392" cy="1807780"/>
          </a:xfrm>
          <a:prstGeom prst="roundRect">
            <a:avLst>
              <a:gd name="adj" fmla="val 50000"/>
            </a:avLst>
          </a:prstGeom>
          <a:solidFill>
            <a:srgbClr val="145389"/>
          </a:solidFill>
          <a:ln w="25400">
            <a:noFill/>
          </a:ln>
          <a:effectLst>
            <a:outerShdw blurRad="355600" dist="38100" dir="2700000" algn="tl" rotWithShape="0">
              <a:srgbClr val="14538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a:extLst>
              <a:ext uri="{FF2B5EF4-FFF2-40B4-BE49-F238E27FC236}">
                <a16:creationId xmlns:a16="http://schemas.microsoft.com/office/drawing/2014/main" id="{98C7E9AE-77C1-5EF6-579C-5AB8A3BB6458}"/>
              </a:ext>
            </a:extLst>
          </p:cNvPr>
          <p:cNvSpPr txBox="1"/>
          <p:nvPr/>
        </p:nvSpPr>
        <p:spPr>
          <a:xfrm>
            <a:off x="4040442" y="2448753"/>
            <a:ext cx="4752675" cy="1107996"/>
          </a:xfrm>
          <a:prstGeom prst="rect">
            <a:avLst/>
          </a:prstGeom>
          <a:noFill/>
        </p:spPr>
        <p:txBody>
          <a:bodyPr wrap="square">
            <a:spAutoFit/>
          </a:bodyPr>
          <a:lstStyle/>
          <a:p>
            <a:r>
              <a:rPr lang="zh-CN" altLang="en-US" sz="6600" b="1" dirty="0">
                <a:solidFill>
                  <a:schemeClr val="bg1"/>
                </a:solidFill>
                <a:latin typeface="华文新魏" panose="02010800040101010101" pitchFamily="2" charset="-122"/>
                <a:ea typeface="华文新魏" panose="02010800040101010101" pitchFamily="2" charset="-122"/>
              </a:rPr>
              <a:t>经验交流</a:t>
            </a:r>
          </a:p>
        </p:txBody>
      </p:sp>
      <p:sp>
        <p:nvSpPr>
          <p:cNvPr id="25" name="任意多边形: 形状 24">
            <a:extLst>
              <a:ext uri="{FF2B5EF4-FFF2-40B4-BE49-F238E27FC236}">
                <a16:creationId xmlns:a16="http://schemas.microsoft.com/office/drawing/2014/main" id="{CCAA88CC-5D2A-3BF5-1785-954FBF73BD3E}"/>
              </a:ext>
            </a:extLst>
          </p:cNvPr>
          <p:cNvSpPr>
            <a:spLocks/>
          </p:cNvSpPr>
          <p:nvPr/>
        </p:nvSpPr>
        <p:spPr bwMode="auto">
          <a:xfrm rot="10800000">
            <a:off x="9017000" y="0"/>
            <a:ext cx="3051423" cy="1085120"/>
          </a:xfrm>
          <a:custGeom>
            <a:avLst/>
            <a:gdLst>
              <a:gd name="connsiteX0" fmla="*/ 1026374 w 2199374"/>
              <a:gd name="connsiteY0" fmla="*/ 12218 h 782122"/>
              <a:gd name="connsiteX1" fmla="*/ 989717 w 2199374"/>
              <a:gd name="connsiteY1" fmla="*/ 0 h 782122"/>
              <a:gd name="connsiteX2" fmla="*/ 1001938 w 2199374"/>
              <a:gd name="connsiteY2" fmla="*/ 0 h 782122"/>
              <a:gd name="connsiteX3" fmla="*/ 1026374 w 2199374"/>
              <a:gd name="connsiteY3" fmla="*/ 0 h 782122"/>
              <a:gd name="connsiteX4" fmla="*/ 720904 w 2199374"/>
              <a:gd name="connsiteY4" fmla="*/ 48881 h 782122"/>
              <a:gd name="connsiteX5" fmla="*/ 708680 w 2199374"/>
              <a:gd name="connsiteY5" fmla="*/ 48881 h 782122"/>
              <a:gd name="connsiteX6" fmla="*/ 708680 w 2199374"/>
              <a:gd name="connsiteY6" fmla="*/ 36657 h 782122"/>
              <a:gd name="connsiteX7" fmla="*/ 720904 w 2199374"/>
              <a:gd name="connsiteY7" fmla="*/ 36657 h 782122"/>
              <a:gd name="connsiteX8" fmla="*/ 1148563 w 2199374"/>
              <a:gd name="connsiteY8" fmla="*/ 73312 h 782122"/>
              <a:gd name="connsiteX9" fmla="*/ 1111905 w 2199374"/>
              <a:gd name="connsiteY9" fmla="*/ 48876 h 782122"/>
              <a:gd name="connsiteX10" fmla="*/ 1075250 w 2199374"/>
              <a:gd name="connsiteY10" fmla="*/ 36657 h 782122"/>
              <a:gd name="connsiteX11" fmla="*/ 1026374 w 2199374"/>
              <a:gd name="connsiteY11" fmla="*/ 12218 h 782122"/>
              <a:gd name="connsiteX12" fmla="*/ 1038593 w 2199374"/>
              <a:gd name="connsiteY12" fmla="*/ 12218 h 782122"/>
              <a:gd name="connsiteX13" fmla="*/ 1087468 w 2199374"/>
              <a:gd name="connsiteY13" fmla="*/ 36657 h 782122"/>
              <a:gd name="connsiteX14" fmla="*/ 1124123 w 2199374"/>
              <a:gd name="connsiteY14" fmla="*/ 48876 h 782122"/>
              <a:gd name="connsiteX15" fmla="*/ 672030 w 2199374"/>
              <a:gd name="connsiteY15" fmla="*/ 109967 h 782122"/>
              <a:gd name="connsiteX16" fmla="*/ 623155 w 2199374"/>
              <a:gd name="connsiteY16" fmla="*/ 85531 h 782122"/>
              <a:gd name="connsiteX17" fmla="*/ 659812 w 2199374"/>
              <a:gd name="connsiteY17" fmla="*/ 85531 h 782122"/>
              <a:gd name="connsiteX18" fmla="*/ 843089 w 2199374"/>
              <a:gd name="connsiteY18" fmla="*/ 109967 h 782122"/>
              <a:gd name="connsiteX19" fmla="*/ 830868 w 2199374"/>
              <a:gd name="connsiteY19" fmla="*/ 109967 h 782122"/>
              <a:gd name="connsiteX20" fmla="*/ 843089 w 2199374"/>
              <a:gd name="connsiteY20" fmla="*/ 85531 h 782122"/>
              <a:gd name="connsiteX21" fmla="*/ 1209654 w 2199374"/>
              <a:gd name="connsiteY21" fmla="*/ 109970 h 782122"/>
              <a:gd name="connsiteX22" fmla="*/ 1172999 w 2199374"/>
              <a:gd name="connsiteY22" fmla="*/ 109970 h 782122"/>
              <a:gd name="connsiteX23" fmla="*/ 1148563 w 2199374"/>
              <a:gd name="connsiteY23" fmla="*/ 73312 h 782122"/>
              <a:gd name="connsiteX24" fmla="*/ 1172999 w 2199374"/>
              <a:gd name="connsiteY24" fmla="*/ 85531 h 782122"/>
              <a:gd name="connsiteX25" fmla="*/ 1258530 w 2199374"/>
              <a:gd name="connsiteY25" fmla="*/ 118114 h 782122"/>
              <a:gd name="connsiteX26" fmla="*/ 1234093 w 2199374"/>
              <a:gd name="connsiteY26" fmla="*/ 109970 h 782122"/>
              <a:gd name="connsiteX27" fmla="*/ 1246312 w 2199374"/>
              <a:gd name="connsiteY27" fmla="*/ 109970 h 782122"/>
              <a:gd name="connsiteX28" fmla="*/ 916404 w 2199374"/>
              <a:gd name="connsiteY28" fmla="*/ 122193 h 782122"/>
              <a:gd name="connsiteX29" fmla="*/ 904184 w 2199374"/>
              <a:gd name="connsiteY29" fmla="*/ 122193 h 782122"/>
              <a:gd name="connsiteX30" fmla="*/ 879744 w 2199374"/>
              <a:gd name="connsiteY30" fmla="*/ 122193 h 782122"/>
              <a:gd name="connsiteX31" fmla="*/ 879744 w 2199374"/>
              <a:gd name="connsiteY31" fmla="*/ 109970 h 782122"/>
              <a:gd name="connsiteX32" fmla="*/ 904184 w 2199374"/>
              <a:gd name="connsiteY32" fmla="*/ 109970 h 782122"/>
              <a:gd name="connsiteX33" fmla="*/ 830868 w 2199374"/>
              <a:gd name="connsiteY33" fmla="*/ 134406 h 782122"/>
              <a:gd name="connsiteX34" fmla="*/ 830868 w 2199374"/>
              <a:gd name="connsiteY34" fmla="*/ 122183 h 782122"/>
              <a:gd name="connsiteX35" fmla="*/ 843087 w 2199374"/>
              <a:gd name="connsiteY35" fmla="*/ 122183 h 782122"/>
              <a:gd name="connsiteX36" fmla="*/ 879744 w 2199374"/>
              <a:gd name="connsiteY36" fmla="*/ 134406 h 782122"/>
              <a:gd name="connsiteX37" fmla="*/ 867526 w 2199374"/>
              <a:gd name="connsiteY37" fmla="*/ 134406 h 782122"/>
              <a:gd name="connsiteX38" fmla="*/ 843087 w 2199374"/>
              <a:gd name="connsiteY38" fmla="*/ 122183 h 782122"/>
              <a:gd name="connsiteX39" fmla="*/ 867526 w 2199374"/>
              <a:gd name="connsiteY39" fmla="*/ 122183 h 782122"/>
              <a:gd name="connsiteX40" fmla="*/ 1160781 w 2199374"/>
              <a:gd name="connsiteY40" fmla="*/ 134407 h 782122"/>
              <a:gd name="connsiteX41" fmla="*/ 1148563 w 2199374"/>
              <a:gd name="connsiteY41" fmla="*/ 134407 h 782122"/>
              <a:gd name="connsiteX42" fmla="*/ 1124123 w 2199374"/>
              <a:gd name="connsiteY42" fmla="*/ 134406 h 782122"/>
              <a:gd name="connsiteX43" fmla="*/ 1111905 w 2199374"/>
              <a:gd name="connsiteY43" fmla="*/ 134406 h 782122"/>
              <a:gd name="connsiteX44" fmla="*/ 1087468 w 2199374"/>
              <a:gd name="connsiteY44" fmla="*/ 134406 h 782122"/>
              <a:gd name="connsiteX45" fmla="*/ 1075250 w 2199374"/>
              <a:gd name="connsiteY45" fmla="*/ 122188 h 782122"/>
              <a:gd name="connsiteX46" fmla="*/ 1050811 w 2199374"/>
              <a:gd name="connsiteY46" fmla="*/ 109970 h 782122"/>
              <a:gd name="connsiteX47" fmla="*/ 1038593 w 2199374"/>
              <a:gd name="connsiteY47" fmla="*/ 85531 h 782122"/>
              <a:gd name="connsiteX48" fmla="*/ 1075250 w 2199374"/>
              <a:gd name="connsiteY48" fmla="*/ 85531 h 782122"/>
              <a:gd name="connsiteX49" fmla="*/ 1111905 w 2199374"/>
              <a:gd name="connsiteY49" fmla="*/ 109970 h 782122"/>
              <a:gd name="connsiteX50" fmla="*/ 1124123 w 2199374"/>
              <a:gd name="connsiteY50" fmla="*/ 122188 h 782122"/>
              <a:gd name="connsiteX51" fmla="*/ 1295188 w 2199374"/>
              <a:gd name="connsiteY51" fmla="*/ 134407 h 782122"/>
              <a:gd name="connsiteX52" fmla="*/ 1282967 w 2199374"/>
              <a:gd name="connsiteY52" fmla="*/ 134407 h 782122"/>
              <a:gd name="connsiteX53" fmla="*/ 1258530 w 2199374"/>
              <a:gd name="connsiteY53" fmla="*/ 118114 h 782122"/>
              <a:gd name="connsiteX54" fmla="*/ 1270748 w 2199374"/>
              <a:gd name="connsiteY54" fmla="*/ 122188 h 782122"/>
              <a:gd name="connsiteX55" fmla="*/ 989717 w 2199374"/>
              <a:gd name="connsiteY55" fmla="*/ 171066 h 782122"/>
              <a:gd name="connsiteX56" fmla="*/ 965280 w 2199374"/>
              <a:gd name="connsiteY56" fmla="*/ 158846 h 782122"/>
              <a:gd name="connsiteX57" fmla="*/ 953059 w 2199374"/>
              <a:gd name="connsiteY57" fmla="*/ 134406 h 782122"/>
              <a:gd name="connsiteX58" fmla="*/ 989717 w 2199374"/>
              <a:gd name="connsiteY58" fmla="*/ 158846 h 782122"/>
              <a:gd name="connsiteX59" fmla="*/ 29325 w 2199374"/>
              <a:gd name="connsiteY59" fmla="*/ 175948 h 782122"/>
              <a:gd name="connsiteX60" fmla="*/ 12218 w 2199374"/>
              <a:gd name="connsiteY60" fmla="*/ 171059 h 782122"/>
              <a:gd name="connsiteX61" fmla="*/ 24437 w 2199374"/>
              <a:gd name="connsiteY61" fmla="*/ 171059 h 782122"/>
              <a:gd name="connsiteX62" fmla="*/ 1209654 w 2199374"/>
              <a:gd name="connsiteY62" fmla="*/ 195501 h 782122"/>
              <a:gd name="connsiteX63" fmla="*/ 1197436 w 2199374"/>
              <a:gd name="connsiteY63" fmla="*/ 171061 h 782122"/>
              <a:gd name="connsiteX64" fmla="*/ 1172999 w 2199374"/>
              <a:gd name="connsiteY64" fmla="*/ 171061 h 782122"/>
              <a:gd name="connsiteX65" fmla="*/ 1172999 w 2199374"/>
              <a:gd name="connsiteY65" fmla="*/ 158843 h 782122"/>
              <a:gd name="connsiteX66" fmla="*/ 1172999 w 2199374"/>
              <a:gd name="connsiteY66" fmla="*/ 134407 h 782122"/>
              <a:gd name="connsiteX67" fmla="*/ 1197436 w 2199374"/>
              <a:gd name="connsiteY67" fmla="*/ 134407 h 782122"/>
              <a:gd name="connsiteX68" fmla="*/ 1209654 w 2199374"/>
              <a:gd name="connsiteY68" fmla="*/ 158843 h 782122"/>
              <a:gd name="connsiteX69" fmla="*/ 1234093 w 2199374"/>
              <a:gd name="connsiteY69" fmla="*/ 171061 h 782122"/>
              <a:gd name="connsiteX70" fmla="*/ 1209654 w 2199374"/>
              <a:gd name="connsiteY70" fmla="*/ 171061 h 782122"/>
              <a:gd name="connsiteX71" fmla="*/ 1209654 w 2199374"/>
              <a:gd name="connsiteY71" fmla="*/ 195496 h 782122"/>
              <a:gd name="connsiteX72" fmla="*/ 183282 w 2199374"/>
              <a:gd name="connsiteY72" fmla="*/ 207719 h 782122"/>
              <a:gd name="connsiteX73" fmla="*/ 171062 w 2199374"/>
              <a:gd name="connsiteY73" fmla="*/ 207719 h 782122"/>
              <a:gd name="connsiteX74" fmla="*/ 146625 w 2199374"/>
              <a:gd name="connsiteY74" fmla="*/ 207719 h 782122"/>
              <a:gd name="connsiteX75" fmla="*/ 134407 w 2199374"/>
              <a:gd name="connsiteY75" fmla="*/ 207719 h 782122"/>
              <a:gd name="connsiteX76" fmla="*/ 122188 w 2199374"/>
              <a:gd name="connsiteY76" fmla="*/ 207719 h 782122"/>
              <a:gd name="connsiteX77" fmla="*/ 97749 w 2199374"/>
              <a:gd name="connsiteY77" fmla="*/ 207719 h 782122"/>
              <a:gd name="connsiteX78" fmla="*/ 85531 w 2199374"/>
              <a:gd name="connsiteY78" fmla="*/ 195498 h 782122"/>
              <a:gd name="connsiteX79" fmla="*/ 61094 w 2199374"/>
              <a:gd name="connsiteY79" fmla="*/ 195498 h 782122"/>
              <a:gd name="connsiteX80" fmla="*/ 48876 w 2199374"/>
              <a:gd name="connsiteY80" fmla="*/ 195498 h 782122"/>
              <a:gd name="connsiteX81" fmla="*/ 29325 w 2199374"/>
              <a:gd name="connsiteY81" fmla="*/ 175948 h 782122"/>
              <a:gd name="connsiteX82" fmla="*/ 97749 w 2199374"/>
              <a:gd name="connsiteY82" fmla="*/ 195498 h 782122"/>
              <a:gd name="connsiteX83" fmla="*/ 134407 w 2199374"/>
              <a:gd name="connsiteY83" fmla="*/ 195498 h 782122"/>
              <a:gd name="connsiteX84" fmla="*/ 268808 w 2199374"/>
              <a:gd name="connsiteY84" fmla="*/ 219937 h 782122"/>
              <a:gd name="connsiteX85" fmla="*/ 256590 w 2199374"/>
              <a:gd name="connsiteY85" fmla="*/ 219937 h 782122"/>
              <a:gd name="connsiteX86" fmla="*/ 244369 w 2199374"/>
              <a:gd name="connsiteY86" fmla="*/ 219937 h 782122"/>
              <a:gd name="connsiteX87" fmla="*/ 219932 w 2199374"/>
              <a:gd name="connsiteY87" fmla="*/ 219937 h 782122"/>
              <a:gd name="connsiteX88" fmla="*/ 219932 w 2199374"/>
              <a:gd name="connsiteY88" fmla="*/ 207719 h 782122"/>
              <a:gd name="connsiteX89" fmla="*/ 244369 w 2199374"/>
              <a:gd name="connsiteY89" fmla="*/ 207719 h 782122"/>
              <a:gd name="connsiteX90" fmla="*/ 293245 w 2199374"/>
              <a:gd name="connsiteY90" fmla="*/ 244376 h 782122"/>
              <a:gd name="connsiteX91" fmla="*/ 268808 w 2199374"/>
              <a:gd name="connsiteY91" fmla="*/ 244376 h 782122"/>
              <a:gd name="connsiteX92" fmla="*/ 268808 w 2199374"/>
              <a:gd name="connsiteY92" fmla="*/ 219937 h 782122"/>
              <a:gd name="connsiteX93" fmla="*/ 305466 w 2199374"/>
              <a:gd name="connsiteY93" fmla="*/ 219937 h 782122"/>
              <a:gd name="connsiteX94" fmla="*/ 342120 w 2199374"/>
              <a:gd name="connsiteY94" fmla="*/ 244376 h 782122"/>
              <a:gd name="connsiteX95" fmla="*/ 329902 w 2199374"/>
              <a:gd name="connsiteY95" fmla="*/ 244376 h 782122"/>
              <a:gd name="connsiteX96" fmla="*/ 305466 w 2199374"/>
              <a:gd name="connsiteY96" fmla="*/ 244376 h 782122"/>
              <a:gd name="connsiteX97" fmla="*/ 305466 w 2199374"/>
              <a:gd name="connsiteY97" fmla="*/ 219937 h 782122"/>
              <a:gd name="connsiteX98" fmla="*/ 329902 w 2199374"/>
              <a:gd name="connsiteY98" fmla="*/ 219937 h 782122"/>
              <a:gd name="connsiteX99" fmla="*/ 342120 w 2199374"/>
              <a:gd name="connsiteY99" fmla="*/ 219937 h 782122"/>
              <a:gd name="connsiteX100" fmla="*/ 378778 w 2199374"/>
              <a:gd name="connsiteY100" fmla="*/ 256595 h 782122"/>
              <a:gd name="connsiteX101" fmla="*/ 354341 w 2199374"/>
              <a:gd name="connsiteY101" fmla="*/ 256595 h 782122"/>
              <a:gd name="connsiteX102" fmla="*/ 342120 w 2199374"/>
              <a:gd name="connsiteY102" fmla="*/ 256595 h 782122"/>
              <a:gd name="connsiteX103" fmla="*/ 342120 w 2199374"/>
              <a:gd name="connsiteY103" fmla="*/ 244376 h 782122"/>
              <a:gd name="connsiteX104" fmla="*/ 354341 w 2199374"/>
              <a:gd name="connsiteY104" fmla="*/ 219937 h 782122"/>
              <a:gd name="connsiteX105" fmla="*/ 378778 w 2199374"/>
              <a:gd name="connsiteY105" fmla="*/ 219937 h 782122"/>
              <a:gd name="connsiteX106" fmla="*/ 378778 w 2199374"/>
              <a:gd name="connsiteY106" fmla="*/ 244376 h 782122"/>
              <a:gd name="connsiteX107" fmla="*/ 390996 w 2199374"/>
              <a:gd name="connsiteY107" fmla="*/ 256595 h 782122"/>
              <a:gd name="connsiteX108" fmla="*/ 378778 w 2199374"/>
              <a:gd name="connsiteY108" fmla="*/ 244376 h 782122"/>
              <a:gd name="connsiteX109" fmla="*/ 390996 w 2199374"/>
              <a:gd name="connsiteY109" fmla="*/ 244376 h 782122"/>
              <a:gd name="connsiteX110" fmla="*/ 427654 w 2199374"/>
              <a:gd name="connsiteY110" fmla="*/ 256595 h 782122"/>
              <a:gd name="connsiteX111" fmla="*/ 415436 w 2199374"/>
              <a:gd name="connsiteY111" fmla="*/ 256595 h 782122"/>
              <a:gd name="connsiteX112" fmla="*/ 390996 w 2199374"/>
              <a:gd name="connsiteY112" fmla="*/ 256595 h 782122"/>
              <a:gd name="connsiteX113" fmla="*/ 415436 w 2199374"/>
              <a:gd name="connsiteY113" fmla="*/ 244376 h 782122"/>
              <a:gd name="connsiteX114" fmla="*/ 464311 w 2199374"/>
              <a:gd name="connsiteY114" fmla="*/ 256595 h 782122"/>
              <a:gd name="connsiteX115" fmla="*/ 452093 w 2199374"/>
              <a:gd name="connsiteY115" fmla="*/ 256595 h 782122"/>
              <a:gd name="connsiteX116" fmla="*/ 452093 w 2199374"/>
              <a:gd name="connsiteY116" fmla="*/ 244374 h 782122"/>
              <a:gd name="connsiteX117" fmla="*/ 476530 w 2199374"/>
              <a:gd name="connsiteY117" fmla="*/ 281031 h 782122"/>
              <a:gd name="connsiteX118" fmla="*/ 464311 w 2199374"/>
              <a:gd name="connsiteY118" fmla="*/ 281031 h 782122"/>
              <a:gd name="connsiteX119" fmla="*/ 464311 w 2199374"/>
              <a:gd name="connsiteY119" fmla="*/ 256595 h 782122"/>
              <a:gd name="connsiteX120" fmla="*/ 476530 w 2199374"/>
              <a:gd name="connsiteY120" fmla="*/ 256595 h 782122"/>
              <a:gd name="connsiteX121" fmla="*/ 61094 w 2199374"/>
              <a:gd name="connsiteY121" fmla="*/ 562063 h 782122"/>
              <a:gd name="connsiteX122" fmla="*/ 48876 w 2199374"/>
              <a:gd name="connsiteY122" fmla="*/ 562063 h 782122"/>
              <a:gd name="connsiteX123" fmla="*/ 24437 w 2199374"/>
              <a:gd name="connsiteY123" fmla="*/ 562063 h 782122"/>
              <a:gd name="connsiteX124" fmla="*/ 12218 w 2199374"/>
              <a:gd name="connsiteY124" fmla="*/ 537624 h 782122"/>
              <a:gd name="connsiteX125" fmla="*/ 12218 w 2199374"/>
              <a:gd name="connsiteY125" fmla="*/ 525405 h 782122"/>
              <a:gd name="connsiteX126" fmla="*/ 24437 w 2199374"/>
              <a:gd name="connsiteY126" fmla="*/ 525405 h 782122"/>
              <a:gd name="connsiteX127" fmla="*/ 24437 w 2199374"/>
              <a:gd name="connsiteY127" fmla="*/ 537624 h 782122"/>
              <a:gd name="connsiteX128" fmla="*/ 48876 w 2199374"/>
              <a:gd name="connsiteY128" fmla="*/ 537624 h 782122"/>
              <a:gd name="connsiteX129" fmla="*/ 61094 w 2199374"/>
              <a:gd name="connsiteY129" fmla="*/ 537624 h 782122"/>
              <a:gd name="connsiteX130" fmla="*/ 134407 w 2199374"/>
              <a:gd name="connsiteY130" fmla="*/ 574281 h 782122"/>
              <a:gd name="connsiteX131" fmla="*/ 122188 w 2199374"/>
              <a:gd name="connsiteY131" fmla="*/ 574281 h 782122"/>
              <a:gd name="connsiteX132" fmla="*/ 97749 w 2199374"/>
              <a:gd name="connsiteY132" fmla="*/ 574281 h 782122"/>
              <a:gd name="connsiteX133" fmla="*/ 85531 w 2199374"/>
              <a:gd name="connsiteY133" fmla="*/ 562063 h 782122"/>
              <a:gd name="connsiteX134" fmla="*/ 97749 w 2199374"/>
              <a:gd name="connsiteY134" fmla="*/ 562063 h 782122"/>
              <a:gd name="connsiteX135" fmla="*/ 122188 w 2199374"/>
              <a:gd name="connsiteY135" fmla="*/ 562063 h 782122"/>
              <a:gd name="connsiteX136" fmla="*/ 268813 w 2199374"/>
              <a:gd name="connsiteY136" fmla="*/ 733124 h 782122"/>
              <a:gd name="connsiteX137" fmla="*/ 256592 w 2199374"/>
              <a:gd name="connsiteY137" fmla="*/ 733124 h 782122"/>
              <a:gd name="connsiteX138" fmla="*/ 256592 w 2199374"/>
              <a:gd name="connsiteY138" fmla="*/ 708685 h 782122"/>
              <a:gd name="connsiteX139" fmla="*/ 244374 w 2199374"/>
              <a:gd name="connsiteY139" fmla="*/ 708685 h 782122"/>
              <a:gd name="connsiteX140" fmla="*/ 219937 w 2199374"/>
              <a:gd name="connsiteY140" fmla="*/ 708685 h 782122"/>
              <a:gd name="connsiteX141" fmla="*/ 207719 w 2199374"/>
              <a:gd name="connsiteY141" fmla="*/ 708685 h 782122"/>
              <a:gd name="connsiteX142" fmla="*/ 183280 w 2199374"/>
              <a:gd name="connsiteY142" fmla="*/ 708685 h 782122"/>
              <a:gd name="connsiteX143" fmla="*/ 183280 w 2199374"/>
              <a:gd name="connsiteY143" fmla="*/ 696467 h 782122"/>
              <a:gd name="connsiteX144" fmla="*/ 207719 w 2199374"/>
              <a:gd name="connsiteY144" fmla="*/ 696467 h 782122"/>
              <a:gd name="connsiteX145" fmla="*/ 219937 w 2199374"/>
              <a:gd name="connsiteY145" fmla="*/ 696467 h 782122"/>
              <a:gd name="connsiteX146" fmla="*/ 244374 w 2199374"/>
              <a:gd name="connsiteY146" fmla="*/ 696467 h 782122"/>
              <a:gd name="connsiteX147" fmla="*/ 256592 w 2199374"/>
              <a:gd name="connsiteY147" fmla="*/ 696467 h 782122"/>
              <a:gd name="connsiteX148" fmla="*/ 293250 w 2199374"/>
              <a:gd name="connsiteY148" fmla="*/ 708685 h 782122"/>
              <a:gd name="connsiteX149" fmla="*/ 268813 w 2199374"/>
              <a:gd name="connsiteY149" fmla="*/ 708685 h 782122"/>
              <a:gd name="connsiteX150" fmla="*/ 2199374 w 2199374"/>
              <a:gd name="connsiteY150" fmla="*/ 782122 h 782122"/>
              <a:gd name="connsiteX151" fmla="*/ 598718 w 2199374"/>
              <a:gd name="connsiteY151" fmla="*/ 782122 h 782122"/>
              <a:gd name="connsiteX152" fmla="*/ 598718 w 2199374"/>
              <a:gd name="connsiteY152" fmla="*/ 781998 h 782122"/>
              <a:gd name="connsiteX153" fmla="*/ 586500 w 2199374"/>
              <a:gd name="connsiteY153" fmla="*/ 781998 h 782122"/>
              <a:gd name="connsiteX154" fmla="*/ 574281 w 2199374"/>
              <a:gd name="connsiteY154" fmla="*/ 781998 h 782122"/>
              <a:gd name="connsiteX155" fmla="*/ 574032 w 2199374"/>
              <a:gd name="connsiteY155" fmla="*/ 782122 h 782122"/>
              <a:gd name="connsiteX156" fmla="*/ 537624 w 2199374"/>
              <a:gd name="connsiteY156" fmla="*/ 782122 h 782122"/>
              <a:gd name="connsiteX157" fmla="*/ 537624 w 2199374"/>
              <a:gd name="connsiteY157" fmla="*/ 781998 h 782122"/>
              <a:gd name="connsiteX158" fmla="*/ 513187 w 2199374"/>
              <a:gd name="connsiteY158" fmla="*/ 781998 h 782122"/>
              <a:gd name="connsiteX159" fmla="*/ 500969 w 2199374"/>
              <a:gd name="connsiteY159" fmla="*/ 781998 h 782122"/>
              <a:gd name="connsiteX160" fmla="*/ 476530 w 2199374"/>
              <a:gd name="connsiteY160" fmla="*/ 781998 h 782122"/>
              <a:gd name="connsiteX161" fmla="*/ 452093 w 2199374"/>
              <a:gd name="connsiteY161" fmla="*/ 769779 h 782122"/>
              <a:gd name="connsiteX162" fmla="*/ 452093 w 2199374"/>
              <a:gd name="connsiteY162" fmla="*/ 781998 h 782122"/>
              <a:gd name="connsiteX163" fmla="*/ 427656 w 2199374"/>
              <a:gd name="connsiteY163" fmla="*/ 781998 h 782122"/>
              <a:gd name="connsiteX164" fmla="*/ 427656 w 2199374"/>
              <a:gd name="connsiteY164" fmla="*/ 769779 h 782122"/>
              <a:gd name="connsiteX165" fmla="*/ 415438 w 2199374"/>
              <a:gd name="connsiteY165" fmla="*/ 745343 h 782122"/>
              <a:gd name="connsiteX166" fmla="*/ 415438 w 2199374"/>
              <a:gd name="connsiteY166" fmla="*/ 769779 h 782122"/>
              <a:gd name="connsiteX167" fmla="*/ 415438 w 2199374"/>
              <a:gd name="connsiteY167" fmla="*/ 781998 h 782122"/>
              <a:gd name="connsiteX168" fmla="*/ 390999 w 2199374"/>
              <a:gd name="connsiteY168" fmla="*/ 769779 h 782122"/>
              <a:gd name="connsiteX169" fmla="*/ 390999 w 2199374"/>
              <a:gd name="connsiteY169" fmla="*/ 745343 h 782122"/>
              <a:gd name="connsiteX170" fmla="*/ 378781 w 2199374"/>
              <a:gd name="connsiteY170" fmla="*/ 745343 h 782122"/>
              <a:gd name="connsiteX171" fmla="*/ 354344 w 2199374"/>
              <a:gd name="connsiteY171" fmla="*/ 745343 h 782122"/>
              <a:gd name="connsiteX172" fmla="*/ 354344 w 2199374"/>
              <a:gd name="connsiteY172" fmla="*/ 769779 h 782122"/>
              <a:gd name="connsiteX173" fmla="*/ 342126 w 2199374"/>
              <a:gd name="connsiteY173" fmla="*/ 745343 h 782122"/>
              <a:gd name="connsiteX174" fmla="*/ 329905 w 2199374"/>
              <a:gd name="connsiteY174" fmla="*/ 745343 h 782122"/>
              <a:gd name="connsiteX175" fmla="*/ 329905 w 2199374"/>
              <a:gd name="connsiteY175" fmla="*/ 733124 h 782122"/>
              <a:gd name="connsiteX176" fmla="*/ 305468 w 2199374"/>
              <a:gd name="connsiteY176" fmla="*/ 733124 h 782122"/>
              <a:gd name="connsiteX177" fmla="*/ 293250 w 2199374"/>
              <a:gd name="connsiteY177" fmla="*/ 733124 h 782122"/>
              <a:gd name="connsiteX178" fmla="*/ 293250 w 2199374"/>
              <a:gd name="connsiteY178" fmla="*/ 708685 h 782122"/>
              <a:gd name="connsiteX179" fmla="*/ 305468 w 2199374"/>
              <a:gd name="connsiteY179" fmla="*/ 708685 h 782122"/>
              <a:gd name="connsiteX180" fmla="*/ 329905 w 2199374"/>
              <a:gd name="connsiteY180" fmla="*/ 708685 h 782122"/>
              <a:gd name="connsiteX181" fmla="*/ 342126 w 2199374"/>
              <a:gd name="connsiteY181" fmla="*/ 708685 h 782122"/>
              <a:gd name="connsiteX182" fmla="*/ 354344 w 2199374"/>
              <a:gd name="connsiteY182" fmla="*/ 708685 h 782122"/>
              <a:gd name="connsiteX183" fmla="*/ 378781 w 2199374"/>
              <a:gd name="connsiteY183" fmla="*/ 708685 h 782122"/>
              <a:gd name="connsiteX184" fmla="*/ 390999 w 2199374"/>
              <a:gd name="connsiteY184" fmla="*/ 733124 h 782122"/>
              <a:gd name="connsiteX185" fmla="*/ 415438 w 2199374"/>
              <a:gd name="connsiteY185" fmla="*/ 733124 h 782122"/>
              <a:gd name="connsiteX186" fmla="*/ 427656 w 2199374"/>
              <a:gd name="connsiteY186" fmla="*/ 733124 h 782122"/>
              <a:gd name="connsiteX187" fmla="*/ 452093 w 2199374"/>
              <a:gd name="connsiteY187" fmla="*/ 733124 h 782122"/>
              <a:gd name="connsiteX188" fmla="*/ 464311 w 2199374"/>
              <a:gd name="connsiteY188" fmla="*/ 745343 h 782122"/>
              <a:gd name="connsiteX189" fmla="*/ 476530 w 2199374"/>
              <a:gd name="connsiteY189" fmla="*/ 745343 h 782122"/>
              <a:gd name="connsiteX190" fmla="*/ 500969 w 2199374"/>
              <a:gd name="connsiteY190" fmla="*/ 745343 h 782122"/>
              <a:gd name="connsiteX191" fmla="*/ 513187 w 2199374"/>
              <a:gd name="connsiteY191" fmla="*/ 745343 h 782122"/>
              <a:gd name="connsiteX192" fmla="*/ 537624 w 2199374"/>
              <a:gd name="connsiteY192" fmla="*/ 745343 h 782122"/>
              <a:gd name="connsiteX193" fmla="*/ 537624 w 2199374"/>
              <a:gd name="connsiteY193" fmla="*/ 733124 h 782122"/>
              <a:gd name="connsiteX194" fmla="*/ 513187 w 2199374"/>
              <a:gd name="connsiteY194" fmla="*/ 733124 h 782122"/>
              <a:gd name="connsiteX195" fmla="*/ 500969 w 2199374"/>
              <a:gd name="connsiteY195" fmla="*/ 708685 h 782122"/>
              <a:gd name="connsiteX196" fmla="*/ 476530 w 2199374"/>
              <a:gd name="connsiteY196" fmla="*/ 708685 h 782122"/>
              <a:gd name="connsiteX197" fmla="*/ 452093 w 2199374"/>
              <a:gd name="connsiteY197" fmla="*/ 696467 h 782122"/>
              <a:gd name="connsiteX198" fmla="*/ 415438 w 2199374"/>
              <a:gd name="connsiteY198" fmla="*/ 684248 h 782122"/>
              <a:gd name="connsiteX199" fmla="*/ 329905 w 2199374"/>
              <a:gd name="connsiteY199" fmla="*/ 659812 h 782122"/>
              <a:gd name="connsiteX200" fmla="*/ 305468 w 2199374"/>
              <a:gd name="connsiteY200" fmla="*/ 659812 h 782122"/>
              <a:gd name="connsiteX201" fmla="*/ 268813 w 2199374"/>
              <a:gd name="connsiteY201" fmla="*/ 647594 h 782122"/>
              <a:gd name="connsiteX202" fmla="*/ 244374 w 2199374"/>
              <a:gd name="connsiteY202" fmla="*/ 647594 h 782122"/>
              <a:gd name="connsiteX203" fmla="*/ 244374 w 2199374"/>
              <a:gd name="connsiteY203" fmla="*/ 623154 h 782122"/>
              <a:gd name="connsiteX204" fmla="*/ 219937 w 2199374"/>
              <a:gd name="connsiteY204" fmla="*/ 623154 h 782122"/>
              <a:gd name="connsiteX205" fmla="*/ 183280 w 2199374"/>
              <a:gd name="connsiteY205" fmla="*/ 610936 h 782122"/>
              <a:gd name="connsiteX206" fmla="*/ 171062 w 2199374"/>
              <a:gd name="connsiteY206" fmla="*/ 610936 h 782122"/>
              <a:gd name="connsiteX207" fmla="*/ 146625 w 2199374"/>
              <a:gd name="connsiteY207" fmla="*/ 586499 h 782122"/>
              <a:gd name="connsiteX208" fmla="*/ 134407 w 2199374"/>
              <a:gd name="connsiteY208" fmla="*/ 586499 h 782122"/>
              <a:gd name="connsiteX209" fmla="*/ 134407 w 2199374"/>
              <a:gd name="connsiteY209" fmla="*/ 574281 h 782122"/>
              <a:gd name="connsiteX210" fmla="*/ 171062 w 2199374"/>
              <a:gd name="connsiteY210" fmla="*/ 574281 h 782122"/>
              <a:gd name="connsiteX211" fmla="*/ 183280 w 2199374"/>
              <a:gd name="connsiteY211" fmla="*/ 586499 h 782122"/>
              <a:gd name="connsiteX212" fmla="*/ 219937 w 2199374"/>
              <a:gd name="connsiteY212" fmla="*/ 586499 h 782122"/>
              <a:gd name="connsiteX213" fmla="*/ 256592 w 2199374"/>
              <a:gd name="connsiteY213" fmla="*/ 610936 h 782122"/>
              <a:gd name="connsiteX214" fmla="*/ 268813 w 2199374"/>
              <a:gd name="connsiteY214" fmla="*/ 610936 h 782122"/>
              <a:gd name="connsiteX215" fmla="*/ 293250 w 2199374"/>
              <a:gd name="connsiteY215" fmla="*/ 610936 h 782122"/>
              <a:gd name="connsiteX216" fmla="*/ 305468 w 2199374"/>
              <a:gd name="connsiteY216" fmla="*/ 623154 h 782122"/>
              <a:gd name="connsiteX217" fmla="*/ 329905 w 2199374"/>
              <a:gd name="connsiteY217" fmla="*/ 623154 h 782122"/>
              <a:gd name="connsiteX218" fmla="*/ 342126 w 2199374"/>
              <a:gd name="connsiteY218" fmla="*/ 623154 h 782122"/>
              <a:gd name="connsiteX219" fmla="*/ 354344 w 2199374"/>
              <a:gd name="connsiteY219" fmla="*/ 623154 h 782122"/>
              <a:gd name="connsiteX220" fmla="*/ 354344 w 2199374"/>
              <a:gd name="connsiteY220" fmla="*/ 647594 h 782122"/>
              <a:gd name="connsiteX221" fmla="*/ 378781 w 2199374"/>
              <a:gd name="connsiteY221" fmla="*/ 647594 h 782122"/>
              <a:gd name="connsiteX222" fmla="*/ 390999 w 2199374"/>
              <a:gd name="connsiteY222" fmla="*/ 647594 h 782122"/>
              <a:gd name="connsiteX223" fmla="*/ 415438 w 2199374"/>
              <a:gd name="connsiteY223" fmla="*/ 647594 h 782122"/>
              <a:gd name="connsiteX224" fmla="*/ 427656 w 2199374"/>
              <a:gd name="connsiteY224" fmla="*/ 647594 h 782122"/>
              <a:gd name="connsiteX225" fmla="*/ 452093 w 2199374"/>
              <a:gd name="connsiteY225" fmla="*/ 647594 h 782122"/>
              <a:gd name="connsiteX226" fmla="*/ 452093 w 2199374"/>
              <a:gd name="connsiteY226" fmla="*/ 659812 h 782122"/>
              <a:gd name="connsiteX227" fmla="*/ 464311 w 2199374"/>
              <a:gd name="connsiteY227" fmla="*/ 659812 h 782122"/>
              <a:gd name="connsiteX228" fmla="*/ 464311 w 2199374"/>
              <a:gd name="connsiteY228" fmla="*/ 647594 h 782122"/>
              <a:gd name="connsiteX229" fmla="*/ 476530 w 2199374"/>
              <a:gd name="connsiteY229" fmla="*/ 647594 h 782122"/>
              <a:gd name="connsiteX230" fmla="*/ 500969 w 2199374"/>
              <a:gd name="connsiteY230" fmla="*/ 659812 h 782122"/>
              <a:gd name="connsiteX231" fmla="*/ 513187 w 2199374"/>
              <a:gd name="connsiteY231" fmla="*/ 684248 h 782122"/>
              <a:gd name="connsiteX232" fmla="*/ 537624 w 2199374"/>
              <a:gd name="connsiteY232" fmla="*/ 684248 h 782122"/>
              <a:gd name="connsiteX233" fmla="*/ 537624 w 2199374"/>
              <a:gd name="connsiteY233" fmla="*/ 659812 h 782122"/>
              <a:gd name="connsiteX234" fmla="*/ 513187 w 2199374"/>
              <a:gd name="connsiteY234" fmla="*/ 647594 h 782122"/>
              <a:gd name="connsiteX235" fmla="*/ 500969 w 2199374"/>
              <a:gd name="connsiteY235" fmla="*/ 647594 h 782122"/>
              <a:gd name="connsiteX236" fmla="*/ 476530 w 2199374"/>
              <a:gd name="connsiteY236" fmla="*/ 647594 h 782122"/>
              <a:gd name="connsiteX237" fmla="*/ 476530 w 2199374"/>
              <a:gd name="connsiteY237" fmla="*/ 623154 h 782122"/>
              <a:gd name="connsiteX238" fmla="*/ 464311 w 2199374"/>
              <a:gd name="connsiteY238" fmla="*/ 610936 h 782122"/>
              <a:gd name="connsiteX239" fmla="*/ 464311 w 2199374"/>
              <a:gd name="connsiteY239" fmla="*/ 623154 h 782122"/>
              <a:gd name="connsiteX240" fmla="*/ 452093 w 2199374"/>
              <a:gd name="connsiteY240" fmla="*/ 623154 h 782122"/>
              <a:gd name="connsiteX241" fmla="*/ 427656 w 2199374"/>
              <a:gd name="connsiteY241" fmla="*/ 610936 h 782122"/>
              <a:gd name="connsiteX242" fmla="*/ 415438 w 2199374"/>
              <a:gd name="connsiteY242" fmla="*/ 586499 h 782122"/>
              <a:gd name="connsiteX243" fmla="*/ 390999 w 2199374"/>
              <a:gd name="connsiteY243" fmla="*/ 586499 h 782122"/>
              <a:gd name="connsiteX244" fmla="*/ 390999 w 2199374"/>
              <a:gd name="connsiteY244" fmla="*/ 574281 h 782122"/>
              <a:gd name="connsiteX245" fmla="*/ 378781 w 2199374"/>
              <a:gd name="connsiteY245" fmla="*/ 574281 h 782122"/>
              <a:gd name="connsiteX246" fmla="*/ 354344 w 2199374"/>
              <a:gd name="connsiteY246" fmla="*/ 562063 h 782122"/>
              <a:gd name="connsiteX247" fmla="*/ 342126 w 2199374"/>
              <a:gd name="connsiteY247" fmla="*/ 562063 h 782122"/>
              <a:gd name="connsiteX248" fmla="*/ 329905 w 2199374"/>
              <a:gd name="connsiteY248" fmla="*/ 562063 h 782122"/>
              <a:gd name="connsiteX249" fmla="*/ 305468 w 2199374"/>
              <a:gd name="connsiteY249" fmla="*/ 562063 h 782122"/>
              <a:gd name="connsiteX250" fmla="*/ 293250 w 2199374"/>
              <a:gd name="connsiteY250" fmla="*/ 537624 h 782122"/>
              <a:gd name="connsiteX251" fmla="*/ 268813 w 2199374"/>
              <a:gd name="connsiteY251" fmla="*/ 562063 h 782122"/>
              <a:gd name="connsiteX252" fmla="*/ 256592 w 2199374"/>
              <a:gd name="connsiteY252" fmla="*/ 537624 h 782122"/>
              <a:gd name="connsiteX253" fmla="*/ 244374 w 2199374"/>
              <a:gd name="connsiteY253" fmla="*/ 525405 h 782122"/>
              <a:gd name="connsiteX254" fmla="*/ 219937 w 2199374"/>
              <a:gd name="connsiteY254" fmla="*/ 525405 h 782122"/>
              <a:gd name="connsiteX255" fmla="*/ 207719 w 2199374"/>
              <a:gd name="connsiteY255" fmla="*/ 525405 h 782122"/>
              <a:gd name="connsiteX256" fmla="*/ 183280 w 2199374"/>
              <a:gd name="connsiteY256" fmla="*/ 525405 h 782122"/>
              <a:gd name="connsiteX257" fmla="*/ 171062 w 2199374"/>
              <a:gd name="connsiteY257" fmla="*/ 525405 h 782122"/>
              <a:gd name="connsiteX258" fmla="*/ 171062 w 2199374"/>
              <a:gd name="connsiteY258" fmla="*/ 500969 h 782122"/>
              <a:gd name="connsiteX259" fmla="*/ 134407 w 2199374"/>
              <a:gd name="connsiteY259" fmla="*/ 488750 h 782122"/>
              <a:gd name="connsiteX260" fmla="*/ 146625 w 2199374"/>
              <a:gd name="connsiteY260" fmla="*/ 488750 h 782122"/>
              <a:gd name="connsiteX261" fmla="*/ 171062 w 2199374"/>
              <a:gd name="connsiteY261" fmla="*/ 464311 h 782122"/>
              <a:gd name="connsiteX262" fmla="*/ 183280 w 2199374"/>
              <a:gd name="connsiteY262" fmla="*/ 464311 h 782122"/>
              <a:gd name="connsiteX263" fmla="*/ 171062 w 2199374"/>
              <a:gd name="connsiteY263" fmla="*/ 452093 h 782122"/>
              <a:gd name="connsiteX264" fmla="*/ 146625 w 2199374"/>
              <a:gd name="connsiteY264" fmla="*/ 452093 h 782122"/>
              <a:gd name="connsiteX265" fmla="*/ 134407 w 2199374"/>
              <a:gd name="connsiteY265" fmla="*/ 452093 h 782122"/>
              <a:gd name="connsiteX266" fmla="*/ 97749 w 2199374"/>
              <a:gd name="connsiteY266" fmla="*/ 452093 h 782122"/>
              <a:gd name="connsiteX267" fmla="*/ 85531 w 2199374"/>
              <a:gd name="connsiteY267" fmla="*/ 439874 h 782122"/>
              <a:gd name="connsiteX268" fmla="*/ 85531 w 2199374"/>
              <a:gd name="connsiteY268" fmla="*/ 415438 h 782122"/>
              <a:gd name="connsiteX269" fmla="*/ 97749 w 2199374"/>
              <a:gd name="connsiteY269" fmla="*/ 403217 h 782122"/>
              <a:gd name="connsiteX270" fmla="*/ 97749 w 2199374"/>
              <a:gd name="connsiteY270" fmla="*/ 378780 h 782122"/>
              <a:gd name="connsiteX271" fmla="*/ 134407 w 2199374"/>
              <a:gd name="connsiteY271" fmla="*/ 378780 h 782122"/>
              <a:gd name="connsiteX272" fmla="*/ 134407 w 2199374"/>
              <a:gd name="connsiteY272" fmla="*/ 403217 h 782122"/>
              <a:gd name="connsiteX273" fmla="*/ 146625 w 2199374"/>
              <a:gd name="connsiteY273" fmla="*/ 378780 h 782122"/>
              <a:gd name="connsiteX274" fmla="*/ 146625 w 2199374"/>
              <a:gd name="connsiteY274" fmla="*/ 366562 h 782122"/>
              <a:gd name="connsiteX275" fmla="*/ 134407 w 2199374"/>
              <a:gd name="connsiteY275" fmla="*/ 366562 h 782122"/>
              <a:gd name="connsiteX276" fmla="*/ 122188 w 2199374"/>
              <a:gd name="connsiteY276" fmla="*/ 366562 h 782122"/>
              <a:gd name="connsiteX277" fmla="*/ 97749 w 2199374"/>
              <a:gd name="connsiteY277" fmla="*/ 366562 h 782122"/>
              <a:gd name="connsiteX278" fmla="*/ 85531 w 2199374"/>
              <a:gd name="connsiteY278" fmla="*/ 342125 h 782122"/>
              <a:gd name="connsiteX279" fmla="*/ 61094 w 2199374"/>
              <a:gd name="connsiteY279" fmla="*/ 329905 h 782122"/>
              <a:gd name="connsiteX280" fmla="*/ 48876 w 2199374"/>
              <a:gd name="connsiteY280" fmla="*/ 329905 h 782122"/>
              <a:gd name="connsiteX281" fmla="*/ 0 w 2199374"/>
              <a:gd name="connsiteY281" fmla="*/ 317686 h 782122"/>
              <a:gd name="connsiteX282" fmla="*/ 12218 w 2199374"/>
              <a:gd name="connsiteY282" fmla="*/ 317686 h 782122"/>
              <a:gd name="connsiteX283" fmla="*/ 12218 w 2199374"/>
              <a:gd name="connsiteY283" fmla="*/ 293250 h 782122"/>
              <a:gd name="connsiteX284" fmla="*/ 24437 w 2199374"/>
              <a:gd name="connsiteY284" fmla="*/ 293250 h 782122"/>
              <a:gd name="connsiteX285" fmla="*/ 48876 w 2199374"/>
              <a:gd name="connsiteY285" fmla="*/ 293250 h 782122"/>
              <a:gd name="connsiteX286" fmla="*/ 61094 w 2199374"/>
              <a:gd name="connsiteY286" fmla="*/ 293250 h 782122"/>
              <a:gd name="connsiteX287" fmla="*/ 85531 w 2199374"/>
              <a:gd name="connsiteY287" fmla="*/ 317686 h 782122"/>
              <a:gd name="connsiteX288" fmla="*/ 97749 w 2199374"/>
              <a:gd name="connsiteY288" fmla="*/ 317686 h 782122"/>
              <a:gd name="connsiteX289" fmla="*/ 122188 w 2199374"/>
              <a:gd name="connsiteY289" fmla="*/ 317686 h 782122"/>
              <a:gd name="connsiteX290" fmla="*/ 134407 w 2199374"/>
              <a:gd name="connsiteY290" fmla="*/ 317686 h 782122"/>
              <a:gd name="connsiteX291" fmla="*/ 146625 w 2199374"/>
              <a:gd name="connsiteY291" fmla="*/ 317686 h 782122"/>
              <a:gd name="connsiteX292" fmla="*/ 171062 w 2199374"/>
              <a:gd name="connsiteY292" fmla="*/ 317686 h 782122"/>
              <a:gd name="connsiteX293" fmla="*/ 183280 w 2199374"/>
              <a:gd name="connsiteY293" fmla="*/ 317686 h 782122"/>
              <a:gd name="connsiteX294" fmla="*/ 207719 w 2199374"/>
              <a:gd name="connsiteY294" fmla="*/ 329905 h 782122"/>
              <a:gd name="connsiteX295" fmla="*/ 219937 w 2199374"/>
              <a:gd name="connsiteY295" fmla="*/ 329905 h 782122"/>
              <a:gd name="connsiteX296" fmla="*/ 244374 w 2199374"/>
              <a:gd name="connsiteY296" fmla="*/ 329905 h 782122"/>
              <a:gd name="connsiteX297" fmla="*/ 256592 w 2199374"/>
              <a:gd name="connsiteY297" fmla="*/ 329905 h 782122"/>
              <a:gd name="connsiteX298" fmla="*/ 268813 w 2199374"/>
              <a:gd name="connsiteY298" fmla="*/ 329905 h 782122"/>
              <a:gd name="connsiteX299" fmla="*/ 268813 w 2199374"/>
              <a:gd name="connsiteY299" fmla="*/ 342125 h 782122"/>
              <a:gd name="connsiteX300" fmla="*/ 293250 w 2199374"/>
              <a:gd name="connsiteY300" fmla="*/ 342125 h 782122"/>
              <a:gd name="connsiteX301" fmla="*/ 305468 w 2199374"/>
              <a:gd name="connsiteY301" fmla="*/ 342125 h 782122"/>
              <a:gd name="connsiteX302" fmla="*/ 329905 w 2199374"/>
              <a:gd name="connsiteY302" fmla="*/ 342125 h 782122"/>
              <a:gd name="connsiteX303" fmla="*/ 342126 w 2199374"/>
              <a:gd name="connsiteY303" fmla="*/ 342125 h 782122"/>
              <a:gd name="connsiteX304" fmla="*/ 354344 w 2199374"/>
              <a:gd name="connsiteY304" fmla="*/ 342125 h 782122"/>
              <a:gd name="connsiteX305" fmla="*/ 378781 w 2199374"/>
              <a:gd name="connsiteY305" fmla="*/ 342125 h 782122"/>
              <a:gd name="connsiteX306" fmla="*/ 390999 w 2199374"/>
              <a:gd name="connsiteY306" fmla="*/ 342125 h 782122"/>
              <a:gd name="connsiteX307" fmla="*/ 390999 w 2199374"/>
              <a:gd name="connsiteY307" fmla="*/ 366562 h 782122"/>
              <a:gd name="connsiteX308" fmla="*/ 415438 w 2199374"/>
              <a:gd name="connsiteY308" fmla="*/ 366562 h 782122"/>
              <a:gd name="connsiteX309" fmla="*/ 427656 w 2199374"/>
              <a:gd name="connsiteY309" fmla="*/ 366562 h 782122"/>
              <a:gd name="connsiteX310" fmla="*/ 452093 w 2199374"/>
              <a:gd name="connsiteY310" fmla="*/ 366562 h 782122"/>
              <a:gd name="connsiteX311" fmla="*/ 464311 w 2199374"/>
              <a:gd name="connsiteY311" fmla="*/ 366562 h 782122"/>
              <a:gd name="connsiteX312" fmla="*/ 452093 w 2199374"/>
              <a:gd name="connsiteY312" fmla="*/ 342125 h 782122"/>
              <a:gd name="connsiteX313" fmla="*/ 427656 w 2199374"/>
              <a:gd name="connsiteY313" fmla="*/ 342125 h 782122"/>
              <a:gd name="connsiteX314" fmla="*/ 427656 w 2199374"/>
              <a:gd name="connsiteY314" fmla="*/ 329905 h 782122"/>
              <a:gd name="connsiteX315" fmla="*/ 415438 w 2199374"/>
              <a:gd name="connsiteY315" fmla="*/ 329905 h 782122"/>
              <a:gd name="connsiteX316" fmla="*/ 390999 w 2199374"/>
              <a:gd name="connsiteY316" fmla="*/ 329905 h 782122"/>
              <a:gd name="connsiteX317" fmla="*/ 378781 w 2199374"/>
              <a:gd name="connsiteY317" fmla="*/ 329905 h 782122"/>
              <a:gd name="connsiteX318" fmla="*/ 354344 w 2199374"/>
              <a:gd name="connsiteY318" fmla="*/ 329905 h 782122"/>
              <a:gd name="connsiteX319" fmla="*/ 329905 w 2199374"/>
              <a:gd name="connsiteY319" fmla="*/ 329905 h 782122"/>
              <a:gd name="connsiteX320" fmla="*/ 305468 w 2199374"/>
              <a:gd name="connsiteY320" fmla="*/ 317686 h 782122"/>
              <a:gd name="connsiteX321" fmla="*/ 293250 w 2199374"/>
              <a:gd name="connsiteY321" fmla="*/ 317686 h 782122"/>
              <a:gd name="connsiteX322" fmla="*/ 268813 w 2199374"/>
              <a:gd name="connsiteY322" fmla="*/ 317686 h 782122"/>
              <a:gd name="connsiteX323" fmla="*/ 256592 w 2199374"/>
              <a:gd name="connsiteY323" fmla="*/ 317686 h 782122"/>
              <a:gd name="connsiteX324" fmla="*/ 244374 w 2199374"/>
              <a:gd name="connsiteY324" fmla="*/ 317686 h 782122"/>
              <a:gd name="connsiteX325" fmla="*/ 244374 w 2199374"/>
              <a:gd name="connsiteY325" fmla="*/ 293250 h 782122"/>
              <a:gd name="connsiteX326" fmla="*/ 219937 w 2199374"/>
              <a:gd name="connsiteY326" fmla="*/ 293250 h 782122"/>
              <a:gd name="connsiteX327" fmla="*/ 183280 w 2199374"/>
              <a:gd name="connsiteY327" fmla="*/ 293250 h 782122"/>
              <a:gd name="connsiteX328" fmla="*/ 171062 w 2199374"/>
              <a:gd name="connsiteY328" fmla="*/ 281031 h 782122"/>
              <a:gd name="connsiteX329" fmla="*/ 171062 w 2199374"/>
              <a:gd name="connsiteY329" fmla="*/ 293250 h 782122"/>
              <a:gd name="connsiteX330" fmla="*/ 146625 w 2199374"/>
              <a:gd name="connsiteY330" fmla="*/ 293250 h 782122"/>
              <a:gd name="connsiteX331" fmla="*/ 146625 w 2199374"/>
              <a:gd name="connsiteY331" fmla="*/ 281031 h 782122"/>
              <a:gd name="connsiteX332" fmla="*/ 134407 w 2199374"/>
              <a:gd name="connsiteY332" fmla="*/ 281031 h 782122"/>
              <a:gd name="connsiteX333" fmla="*/ 122188 w 2199374"/>
              <a:gd name="connsiteY333" fmla="*/ 281031 h 782122"/>
              <a:gd name="connsiteX334" fmla="*/ 97749 w 2199374"/>
              <a:gd name="connsiteY334" fmla="*/ 256595 h 782122"/>
              <a:gd name="connsiteX335" fmla="*/ 122188 w 2199374"/>
              <a:gd name="connsiteY335" fmla="*/ 256595 h 782122"/>
              <a:gd name="connsiteX336" fmla="*/ 134407 w 2199374"/>
              <a:gd name="connsiteY336" fmla="*/ 256595 h 782122"/>
              <a:gd name="connsiteX337" fmla="*/ 146625 w 2199374"/>
              <a:gd name="connsiteY337" fmla="*/ 256595 h 782122"/>
              <a:gd name="connsiteX338" fmla="*/ 183280 w 2199374"/>
              <a:gd name="connsiteY338" fmla="*/ 256595 h 782122"/>
              <a:gd name="connsiteX339" fmla="*/ 207719 w 2199374"/>
              <a:gd name="connsiteY339" fmla="*/ 281031 h 782122"/>
              <a:gd name="connsiteX340" fmla="*/ 268813 w 2199374"/>
              <a:gd name="connsiteY340" fmla="*/ 293250 h 782122"/>
              <a:gd name="connsiteX341" fmla="*/ 305468 w 2199374"/>
              <a:gd name="connsiteY341" fmla="*/ 293250 h 782122"/>
              <a:gd name="connsiteX342" fmla="*/ 342126 w 2199374"/>
              <a:gd name="connsiteY342" fmla="*/ 293250 h 782122"/>
              <a:gd name="connsiteX343" fmla="*/ 354344 w 2199374"/>
              <a:gd name="connsiteY343" fmla="*/ 317686 h 782122"/>
              <a:gd name="connsiteX344" fmla="*/ 378781 w 2199374"/>
              <a:gd name="connsiteY344" fmla="*/ 317686 h 782122"/>
              <a:gd name="connsiteX345" fmla="*/ 390999 w 2199374"/>
              <a:gd name="connsiteY345" fmla="*/ 317686 h 782122"/>
              <a:gd name="connsiteX346" fmla="*/ 427656 w 2199374"/>
              <a:gd name="connsiteY346" fmla="*/ 317686 h 782122"/>
              <a:gd name="connsiteX347" fmla="*/ 452093 w 2199374"/>
              <a:gd name="connsiteY347" fmla="*/ 317686 h 782122"/>
              <a:gd name="connsiteX348" fmla="*/ 464311 w 2199374"/>
              <a:gd name="connsiteY348" fmla="*/ 329905 h 782122"/>
              <a:gd name="connsiteX349" fmla="*/ 476530 w 2199374"/>
              <a:gd name="connsiteY349" fmla="*/ 317686 h 782122"/>
              <a:gd name="connsiteX350" fmla="*/ 500969 w 2199374"/>
              <a:gd name="connsiteY350" fmla="*/ 317686 h 782122"/>
              <a:gd name="connsiteX351" fmla="*/ 500969 w 2199374"/>
              <a:gd name="connsiteY351" fmla="*/ 329905 h 782122"/>
              <a:gd name="connsiteX352" fmla="*/ 513187 w 2199374"/>
              <a:gd name="connsiteY352" fmla="*/ 329905 h 782122"/>
              <a:gd name="connsiteX353" fmla="*/ 500969 w 2199374"/>
              <a:gd name="connsiteY353" fmla="*/ 317686 h 782122"/>
              <a:gd name="connsiteX354" fmla="*/ 513187 w 2199374"/>
              <a:gd name="connsiteY354" fmla="*/ 317686 h 782122"/>
              <a:gd name="connsiteX355" fmla="*/ 537624 w 2199374"/>
              <a:gd name="connsiteY355" fmla="*/ 317686 h 782122"/>
              <a:gd name="connsiteX356" fmla="*/ 549842 w 2199374"/>
              <a:gd name="connsiteY356" fmla="*/ 329905 h 782122"/>
              <a:gd name="connsiteX357" fmla="*/ 574281 w 2199374"/>
              <a:gd name="connsiteY357" fmla="*/ 317686 h 782122"/>
              <a:gd name="connsiteX358" fmla="*/ 549842 w 2199374"/>
              <a:gd name="connsiteY358" fmla="*/ 317686 h 782122"/>
              <a:gd name="connsiteX359" fmla="*/ 549842 w 2199374"/>
              <a:gd name="connsiteY359" fmla="*/ 293250 h 782122"/>
              <a:gd name="connsiteX360" fmla="*/ 537624 w 2199374"/>
              <a:gd name="connsiteY360" fmla="*/ 293250 h 782122"/>
              <a:gd name="connsiteX361" fmla="*/ 513187 w 2199374"/>
              <a:gd name="connsiteY361" fmla="*/ 293250 h 782122"/>
              <a:gd name="connsiteX362" fmla="*/ 476530 w 2199374"/>
              <a:gd name="connsiteY362" fmla="*/ 293250 h 782122"/>
              <a:gd name="connsiteX363" fmla="*/ 476530 w 2199374"/>
              <a:gd name="connsiteY363" fmla="*/ 281031 h 782122"/>
              <a:gd name="connsiteX364" fmla="*/ 500969 w 2199374"/>
              <a:gd name="connsiteY364" fmla="*/ 281031 h 782122"/>
              <a:gd name="connsiteX365" fmla="*/ 513187 w 2199374"/>
              <a:gd name="connsiteY365" fmla="*/ 281031 h 782122"/>
              <a:gd name="connsiteX366" fmla="*/ 537624 w 2199374"/>
              <a:gd name="connsiteY366" fmla="*/ 281031 h 782122"/>
              <a:gd name="connsiteX367" fmla="*/ 549842 w 2199374"/>
              <a:gd name="connsiteY367" fmla="*/ 281031 h 782122"/>
              <a:gd name="connsiteX368" fmla="*/ 574281 w 2199374"/>
              <a:gd name="connsiteY368" fmla="*/ 281031 h 782122"/>
              <a:gd name="connsiteX369" fmla="*/ 574281 w 2199374"/>
              <a:gd name="connsiteY369" fmla="*/ 256595 h 782122"/>
              <a:gd name="connsiteX370" fmla="*/ 549842 w 2199374"/>
              <a:gd name="connsiteY370" fmla="*/ 256595 h 782122"/>
              <a:gd name="connsiteX371" fmla="*/ 574281 w 2199374"/>
              <a:gd name="connsiteY371" fmla="*/ 244374 h 782122"/>
              <a:gd name="connsiteX372" fmla="*/ 549842 w 2199374"/>
              <a:gd name="connsiteY372" fmla="*/ 219937 h 782122"/>
              <a:gd name="connsiteX373" fmla="*/ 537624 w 2199374"/>
              <a:gd name="connsiteY373" fmla="*/ 244374 h 782122"/>
              <a:gd name="connsiteX374" fmla="*/ 537624 w 2199374"/>
              <a:gd name="connsiteY374" fmla="*/ 219937 h 782122"/>
              <a:gd name="connsiteX375" fmla="*/ 537624 w 2199374"/>
              <a:gd name="connsiteY375" fmla="*/ 207719 h 782122"/>
              <a:gd name="connsiteX376" fmla="*/ 513187 w 2199374"/>
              <a:gd name="connsiteY376" fmla="*/ 207719 h 782122"/>
              <a:gd name="connsiteX377" fmla="*/ 500969 w 2199374"/>
              <a:gd name="connsiteY377" fmla="*/ 207719 h 782122"/>
              <a:gd name="connsiteX378" fmla="*/ 476530 w 2199374"/>
              <a:gd name="connsiteY378" fmla="*/ 207719 h 782122"/>
              <a:gd name="connsiteX379" fmla="*/ 452093 w 2199374"/>
              <a:gd name="connsiteY379" fmla="*/ 207719 h 782122"/>
              <a:gd name="connsiteX380" fmla="*/ 427656 w 2199374"/>
              <a:gd name="connsiteY380" fmla="*/ 219937 h 782122"/>
              <a:gd name="connsiteX381" fmla="*/ 415438 w 2199374"/>
              <a:gd name="connsiteY381" fmla="*/ 219937 h 782122"/>
              <a:gd name="connsiteX382" fmla="*/ 390999 w 2199374"/>
              <a:gd name="connsiteY382" fmla="*/ 207719 h 782122"/>
              <a:gd name="connsiteX383" fmla="*/ 415438 w 2199374"/>
              <a:gd name="connsiteY383" fmla="*/ 207719 h 782122"/>
              <a:gd name="connsiteX384" fmla="*/ 427656 w 2199374"/>
              <a:gd name="connsiteY384" fmla="*/ 195500 h 782122"/>
              <a:gd name="connsiteX385" fmla="*/ 464311 w 2199374"/>
              <a:gd name="connsiteY385" fmla="*/ 195500 h 782122"/>
              <a:gd name="connsiteX386" fmla="*/ 537624 w 2199374"/>
              <a:gd name="connsiteY386" fmla="*/ 195500 h 782122"/>
              <a:gd name="connsiteX387" fmla="*/ 598718 w 2199374"/>
              <a:gd name="connsiteY387" fmla="*/ 195500 h 782122"/>
              <a:gd name="connsiteX388" fmla="*/ 672030 w 2199374"/>
              <a:gd name="connsiteY388" fmla="*/ 195500 h 782122"/>
              <a:gd name="connsiteX389" fmla="*/ 745343 w 2199374"/>
              <a:gd name="connsiteY389" fmla="*/ 207719 h 782122"/>
              <a:gd name="connsiteX390" fmla="*/ 782000 w 2199374"/>
              <a:gd name="connsiteY390" fmla="*/ 207719 h 782122"/>
              <a:gd name="connsiteX391" fmla="*/ 782000 w 2199374"/>
              <a:gd name="connsiteY391" fmla="*/ 171061 h 782122"/>
              <a:gd name="connsiteX392" fmla="*/ 757561 w 2199374"/>
              <a:gd name="connsiteY392" fmla="*/ 171061 h 782122"/>
              <a:gd name="connsiteX393" fmla="*/ 745343 w 2199374"/>
              <a:gd name="connsiteY393" fmla="*/ 171061 h 782122"/>
              <a:gd name="connsiteX394" fmla="*/ 720906 w 2199374"/>
              <a:gd name="connsiteY394" fmla="*/ 171061 h 782122"/>
              <a:gd name="connsiteX395" fmla="*/ 720906 w 2199374"/>
              <a:gd name="connsiteY395" fmla="*/ 158843 h 782122"/>
              <a:gd name="connsiteX396" fmla="*/ 745343 w 2199374"/>
              <a:gd name="connsiteY396" fmla="*/ 158843 h 782122"/>
              <a:gd name="connsiteX397" fmla="*/ 757561 w 2199374"/>
              <a:gd name="connsiteY397" fmla="*/ 158843 h 782122"/>
              <a:gd name="connsiteX398" fmla="*/ 794219 w 2199374"/>
              <a:gd name="connsiteY398" fmla="*/ 171061 h 782122"/>
              <a:gd name="connsiteX399" fmla="*/ 818655 w 2199374"/>
              <a:gd name="connsiteY399" fmla="*/ 158843 h 782122"/>
              <a:gd name="connsiteX400" fmla="*/ 830874 w 2199374"/>
              <a:gd name="connsiteY400" fmla="*/ 171061 h 782122"/>
              <a:gd name="connsiteX401" fmla="*/ 843092 w 2199374"/>
              <a:gd name="connsiteY401" fmla="*/ 171061 h 782122"/>
              <a:gd name="connsiteX402" fmla="*/ 879749 w 2199374"/>
              <a:gd name="connsiteY402" fmla="*/ 171061 h 782122"/>
              <a:gd name="connsiteX403" fmla="*/ 916404 w 2199374"/>
              <a:gd name="connsiteY403" fmla="*/ 195500 h 782122"/>
              <a:gd name="connsiteX404" fmla="*/ 928625 w 2199374"/>
              <a:gd name="connsiteY404" fmla="*/ 195500 h 782122"/>
              <a:gd name="connsiteX405" fmla="*/ 953062 w 2199374"/>
              <a:gd name="connsiteY405" fmla="*/ 207719 h 782122"/>
              <a:gd name="connsiteX406" fmla="*/ 965280 w 2199374"/>
              <a:gd name="connsiteY406" fmla="*/ 207719 h 782122"/>
              <a:gd name="connsiteX407" fmla="*/ 989717 w 2199374"/>
              <a:gd name="connsiteY407" fmla="*/ 207719 h 782122"/>
              <a:gd name="connsiteX408" fmla="*/ 1001938 w 2199374"/>
              <a:gd name="connsiteY408" fmla="*/ 207719 h 782122"/>
              <a:gd name="connsiteX409" fmla="*/ 1026374 w 2199374"/>
              <a:gd name="connsiteY409" fmla="*/ 207719 h 782122"/>
              <a:gd name="connsiteX410" fmla="*/ 1038593 w 2199374"/>
              <a:gd name="connsiteY410" fmla="*/ 207719 h 782122"/>
              <a:gd name="connsiteX411" fmla="*/ 1050811 w 2199374"/>
              <a:gd name="connsiteY411" fmla="*/ 207719 h 782122"/>
              <a:gd name="connsiteX412" fmla="*/ 1050811 w 2199374"/>
              <a:gd name="connsiteY412" fmla="*/ 219937 h 782122"/>
              <a:gd name="connsiteX413" fmla="*/ 1075250 w 2199374"/>
              <a:gd name="connsiteY413" fmla="*/ 219937 h 782122"/>
              <a:gd name="connsiteX414" fmla="*/ 1075250 w 2199374"/>
              <a:gd name="connsiteY414" fmla="*/ 207719 h 782122"/>
              <a:gd name="connsiteX415" fmla="*/ 1075250 w 2199374"/>
              <a:gd name="connsiteY415" fmla="*/ 195500 h 782122"/>
              <a:gd name="connsiteX416" fmla="*/ 1050811 w 2199374"/>
              <a:gd name="connsiteY416" fmla="*/ 195500 h 782122"/>
              <a:gd name="connsiteX417" fmla="*/ 1038593 w 2199374"/>
              <a:gd name="connsiteY417" fmla="*/ 195500 h 782122"/>
              <a:gd name="connsiteX418" fmla="*/ 1026374 w 2199374"/>
              <a:gd name="connsiteY418" fmla="*/ 171061 h 782122"/>
              <a:gd name="connsiteX419" fmla="*/ 1001938 w 2199374"/>
              <a:gd name="connsiteY419" fmla="*/ 158843 h 782122"/>
              <a:gd name="connsiteX420" fmla="*/ 1001938 w 2199374"/>
              <a:gd name="connsiteY420" fmla="*/ 134406 h 782122"/>
              <a:gd name="connsiteX421" fmla="*/ 1026374 w 2199374"/>
              <a:gd name="connsiteY421" fmla="*/ 134406 h 782122"/>
              <a:gd name="connsiteX422" fmla="*/ 1038593 w 2199374"/>
              <a:gd name="connsiteY422" fmla="*/ 134406 h 782122"/>
              <a:gd name="connsiteX423" fmla="*/ 1050811 w 2199374"/>
              <a:gd name="connsiteY423" fmla="*/ 158843 h 782122"/>
              <a:gd name="connsiteX424" fmla="*/ 1075250 w 2199374"/>
              <a:gd name="connsiteY424" fmla="*/ 134406 h 782122"/>
              <a:gd name="connsiteX425" fmla="*/ 1087468 w 2199374"/>
              <a:gd name="connsiteY425" fmla="*/ 158843 h 782122"/>
              <a:gd name="connsiteX426" fmla="*/ 1075250 w 2199374"/>
              <a:gd name="connsiteY426" fmla="*/ 158843 h 782122"/>
              <a:gd name="connsiteX427" fmla="*/ 1075250 w 2199374"/>
              <a:gd name="connsiteY427" fmla="*/ 171061 h 782122"/>
              <a:gd name="connsiteX428" fmla="*/ 1087468 w 2199374"/>
              <a:gd name="connsiteY428" fmla="*/ 171061 h 782122"/>
              <a:gd name="connsiteX429" fmla="*/ 1111905 w 2199374"/>
              <a:gd name="connsiteY429" fmla="*/ 158843 h 782122"/>
              <a:gd name="connsiteX430" fmla="*/ 1124123 w 2199374"/>
              <a:gd name="connsiteY430" fmla="*/ 158843 h 782122"/>
              <a:gd name="connsiteX431" fmla="*/ 1124123 w 2199374"/>
              <a:gd name="connsiteY431" fmla="*/ 171061 h 782122"/>
              <a:gd name="connsiteX432" fmla="*/ 1148563 w 2199374"/>
              <a:gd name="connsiteY432" fmla="*/ 171061 h 782122"/>
              <a:gd name="connsiteX433" fmla="*/ 1160781 w 2199374"/>
              <a:gd name="connsiteY433" fmla="*/ 171061 h 782122"/>
              <a:gd name="connsiteX434" fmla="*/ 1209654 w 2199374"/>
              <a:gd name="connsiteY434" fmla="*/ 195501 h 782122"/>
              <a:gd name="connsiteX435" fmla="*/ 1234093 w 2199374"/>
              <a:gd name="connsiteY435" fmla="*/ 195501 h 782122"/>
              <a:gd name="connsiteX436" fmla="*/ 1246312 w 2199374"/>
              <a:gd name="connsiteY436" fmla="*/ 195501 h 782122"/>
              <a:gd name="connsiteX437" fmla="*/ 1270748 w 2199374"/>
              <a:gd name="connsiteY437" fmla="*/ 195501 h 782122"/>
              <a:gd name="connsiteX438" fmla="*/ 1270748 w 2199374"/>
              <a:gd name="connsiteY438" fmla="*/ 207719 h 782122"/>
              <a:gd name="connsiteX439" fmla="*/ 1282967 w 2199374"/>
              <a:gd name="connsiteY439" fmla="*/ 207719 h 782122"/>
              <a:gd name="connsiteX440" fmla="*/ 1295188 w 2199374"/>
              <a:gd name="connsiteY440" fmla="*/ 207719 h 782122"/>
              <a:gd name="connsiteX441" fmla="*/ 1295188 w 2199374"/>
              <a:gd name="connsiteY441" fmla="*/ 219937 h 782122"/>
              <a:gd name="connsiteX442" fmla="*/ 1319624 w 2199374"/>
              <a:gd name="connsiteY442" fmla="*/ 219937 h 782122"/>
              <a:gd name="connsiteX443" fmla="*/ 1331842 w 2199374"/>
              <a:gd name="connsiteY443" fmla="*/ 219937 h 782122"/>
              <a:gd name="connsiteX444" fmla="*/ 1331842 w 2199374"/>
              <a:gd name="connsiteY444" fmla="*/ 244374 h 782122"/>
              <a:gd name="connsiteX445" fmla="*/ 1356279 w 2199374"/>
              <a:gd name="connsiteY445" fmla="*/ 244374 h 782122"/>
              <a:gd name="connsiteX446" fmla="*/ 1368500 w 2199374"/>
              <a:gd name="connsiteY446" fmla="*/ 256595 h 782122"/>
              <a:gd name="connsiteX447" fmla="*/ 1392937 w 2199374"/>
              <a:gd name="connsiteY447" fmla="*/ 256595 h 782122"/>
              <a:gd name="connsiteX448" fmla="*/ 1405155 w 2199374"/>
              <a:gd name="connsiteY448" fmla="*/ 256595 h 782122"/>
              <a:gd name="connsiteX449" fmla="*/ 1441812 w 2199374"/>
              <a:gd name="connsiteY449" fmla="*/ 281031 h 782122"/>
              <a:gd name="connsiteX450" fmla="*/ 1454031 w 2199374"/>
              <a:gd name="connsiteY450" fmla="*/ 281031 h 782122"/>
              <a:gd name="connsiteX451" fmla="*/ 1478467 w 2199374"/>
              <a:gd name="connsiteY451" fmla="*/ 281031 h 782122"/>
              <a:gd name="connsiteX452" fmla="*/ 1478467 w 2199374"/>
              <a:gd name="connsiteY452" fmla="*/ 256595 h 782122"/>
              <a:gd name="connsiteX453" fmla="*/ 1478467 w 2199374"/>
              <a:gd name="connsiteY453" fmla="*/ 244374 h 782122"/>
              <a:gd name="connsiteX454" fmla="*/ 1478467 w 2199374"/>
              <a:gd name="connsiteY454" fmla="*/ 219937 h 782122"/>
              <a:gd name="connsiteX455" fmla="*/ 1441812 w 2199374"/>
              <a:gd name="connsiteY455" fmla="*/ 207719 h 782122"/>
              <a:gd name="connsiteX456" fmla="*/ 1417373 w 2199374"/>
              <a:gd name="connsiteY456" fmla="*/ 195501 h 782122"/>
              <a:gd name="connsiteX457" fmla="*/ 1392937 w 2199374"/>
              <a:gd name="connsiteY457" fmla="*/ 171061 h 782122"/>
              <a:gd name="connsiteX458" fmla="*/ 1356279 w 2199374"/>
              <a:gd name="connsiteY458" fmla="*/ 158843 h 782122"/>
              <a:gd name="connsiteX459" fmla="*/ 1295188 w 2199374"/>
              <a:gd name="connsiteY459" fmla="*/ 134407 h 782122"/>
              <a:gd name="connsiteX460" fmla="*/ 1331842 w 2199374"/>
              <a:gd name="connsiteY460" fmla="*/ 134407 h 782122"/>
              <a:gd name="connsiteX461" fmla="*/ 1368500 w 2199374"/>
              <a:gd name="connsiteY461" fmla="*/ 158843 h 782122"/>
              <a:gd name="connsiteX462" fmla="*/ 1405155 w 2199374"/>
              <a:gd name="connsiteY462" fmla="*/ 171061 h 782122"/>
              <a:gd name="connsiteX463" fmla="*/ 1441812 w 2199374"/>
              <a:gd name="connsiteY463" fmla="*/ 195501 h 782122"/>
              <a:gd name="connsiteX464" fmla="*/ 1441812 w 2199374"/>
              <a:gd name="connsiteY464" fmla="*/ 171061 h 782122"/>
              <a:gd name="connsiteX465" fmla="*/ 1417373 w 2199374"/>
              <a:gd name="connsiteY465" fmla="*/ 171061 h 782122"/>
              <a:gd name="connsiteX466" fmla="*/ 1417373 w 2199374"/>
              <a:gd name="connsiteY466" fmla="*/ 158843 h 782122"/>
              <a:gd name="connsiteX467" fmla="*/ 1405155 w 2199374"/>
              <a:gd name="connsiteY467" fmla="*/ 158843 h 782122"/>
              <a:gd name="connsiteX468" fmla="*/ 1405155 w 2199374"/>
              <a:gd name="connsiteY468" fmla="*/ 134407 h 782122"/>
              <a:gd name="connsiteX469" fmla="*/ 1417373 w 2199374"/>
              <a:gd name="connsiteY469" fmla="*/ 134407 h 782122"/>
              <a:gd name="connsiteX470" fmla="*/ 1441812 w 2199374"/>
              <a:gd name="connsiteY470" fmla="*/ 134407 h 782122"/>
              <a:gd name="connsiteX471" fmla="*/ 1454031 w 2199374"/>
              <a:gd name="connsiteY471" fmla="*/ 134407 h 782122"/>
              <a:gd name="connsiteX472" fmla="*/ 1478467 w 2199374"/>
              <a:gd name="connsiteY472" fmla="*/ 158843 h 782122"/>
              <a:gd name="connsiteX473" fmla="*/ 1490686 w 2199374"/>
              <a:gd name="connsiteY473" fmla="*/ 171061 h 782122"/>
              <a:gd name="connsiteX474" fmla="*/ 1515125 w 2199374"/>
              <a:gd name="connsiteY474" fmla="*/ 195501 h 782122"/>
              <a:gd name="connsiteX475" fmla="*/ 1527343 w 2199374"/>
              <a:gd name="connsiteY475" fmla="*/ 195501 h 782122"/>
              <a:gd name="connsiteX476" fmla="*/ 1527343 w 2199374"/>
              <a:gd name="connsiteY476" fmla="*/ 207719 h 782122"/>
              <a:gd name="connsiteX477" fmla="*/ 1539562 w 2199374"/>
              <a:gd name="connsiteY477" fmla="*/ 219937 h 782122"/>
              <a:gd name="connsiteX478" fmla="*/ 1563998 w 2199374"/>
              <a:gd name="connsiteY478" fmla="*/ 219937 h 782122"/>
              <a:gd name="connsiteX479" fmla="*/ 1563998 w 2199374"/>
              <a:gd name="connsiteY479" fmla="*/ 244374 h 782122"/>
              <a:gd name="connsiteX480" fmla="*/ 1600656 w 2199374"/>
              <a:gd name="connsiteY480" fmla="*/ 256595 h 782122"/>
              <a:gd name="connsiteX481" fmla="*/ 1625092 w 2199374"/>
              <a:gd name="connsiteY481" fmla="*/ 281031 h 782122"/>
              <a:gd name="connsiteX482" fmla="*/ 1649529 w 2199374"/>
              <a:gd name="connsiteY482" fmla="*/ 293250 h 782122"/>
              <a:gd name="connsiteX483" fmla="*/ 1698405 w 2199374"/>
              <a:gd name="connsiteY483" fmla="*/ 317686 h 782122"/>
              <a:gd name="connsiteX484" fmla="*/ 1686186 w 2199374"/>
              <a:gd name="connsiteY484" fmla="*/ 317686 h 782122"/>
              <a:gd name="connsiteX485" fmla="*/ 1698405 w 2199374"/>
              <a:gd name="connsiteY485" fmla="*/ 329905 h 782122"/>
              <a:gd name="connsiteX486" fmla="*/ 1722841 w 2199374"/>
              <a:gd name="connsiteY486" fmla="*/ 329905 h 782122"/>
              <a:gd name="connsiteX487" fmla="*/ 1747280 w 2199374"/>
              <a:gd name="connsiteY487" fmla="*/ 342125 h 782122"/>
              <a:gd name="connsiteX488" fmla="*/ 1771717 w 2199374"/>
              <a:gd name="connsiteY488" fmla="*/ 366562 h 782122"/>
              <a:gd name="connsiteX489" fmla="*/ 1783936 w 2199374"/>
              <a:gd name="connsiteY489" fmla="*/ 378780 h 782122"/>
              <a:gd name="connsiteX490" fmla="*/ 1808375 w 2199374"/>
              <a:gd name="connsiteY490" fmla="*/ 403217 h 782122"/>
              <a:gd name="connsiteX491" fmla="*/ 1820593 w 2199374"/>
              <a:gd name="connsiteY491" fmla="*/ 403217 h 782122"/>
              <a:gd name="connsiteX492" fmla="*/ 1845030 w 2199374"/>
              <a:gd name="connsiteY492" fmla="*/ 415438 h 782122"/>
              <a:gd name="connsiteX493" fmla="*/ 1857248 w 2199374"/>
              <a:gd name="connsiteY493" fmla="*/ 439874 h 782122"/>
              <a:gd name="connsiteX494" fmla="*/ 1869466 w 2199374"/>
              <a:gd name="connsiteY494" fmla="*/ 452093 h 782122"/>
              <a:gd name="connsiteX495" fmla="*/ 1893906 w 2199374"/>
              <a:gd name="connsiteY495" fmla="*/ 452093 h 782122"/>
              <a:gd name="connsiteX496" fmla="*/ 1893906 w 2199374"/>
              <a:gd name="connsiteY496" fmla="*/ 464311 h 782122"/>
              <a:gd name="connsiteX497" fmla="*/ 1906124 w 2199374"/>
              <a:gd name="connsiteY497" fmla="*/ 488750 h 782122"/>
              <a:gd name="connsiteX498" fmla="*/ 1930560 w 2199374"/>
              <a:gd name="connsiteY498" fmla="*/ 500969 h 782122"/>
              <a:gd name="connsiteX499" fmla="*/ 1942781 w 2199374"/>
              <a:gd name="connsiteY499" fmla="*/ 500969 h 782122"/>
              <a:gd name="connsiteX500" fmla="*/ 1942781 w 2199374"/>
              <a:gd name="connsiteY500" fmla="*/ 525405 h 782122"/>
              <a:gd name="connsiteX501" fmla="*/ 1942781 w 2199374"/>
              <a:gd name="connsiteY501" fmla="*/ 537624 h 782122"/>
              <a:gd name="connsiteX502" fmla="*/ 1930560 w 2199374"/>
              <a:gd name="connsiteY502" fmla="*/ 537624 h 782122"/>
              <a:gd name="connsiteX503" fmla="*/ 1930560 w 2199374"/>
              <a:gd name="connsiteY503" fmla="*/ 525405 h 782122"/>
              <a:gd name="connsiteX504" fmla="*/ 1906124 w 2199374"/>
              <a:gd name="connsiteY504" fmla="*/ 500969 h 782122"/>
              <a:gd name="connsiteX505" fmla="*/ 1893906 w 2199374"/>
              <a:gd name="connsiteY505" fmla="*/ 488750 h 782122"/>
              <a:gd name="connsiteX506" fmla="*/ 1893906 w 2199374"/>
              <a:gd name="connsiteY506" fmla="*/ 500969 h 782122"/>
              <a:gd name="connsiteX507" fmla="*/ 1869466 w 2199374"/>
              <a:gd name="connsiteY507" fmla="*/ 525405 h 782122"/>
              <a:gd name="connsiteX508" fmla="*/ 1869466 w 2199374"/>
              <a:gd name="connsiteY508" fmla="*/ 537624 h 782122"/>
              <a:gd name="connsiteX509" fmla="*/ 1893906 w 2199374"/>
              <a:gd name="connsiteY509" fmla="*/ 537624 h 782122"/>
              <a:gd name="connsiteX510" fmla="*/ 1893906 w 2199374"/>
              <a:gd name="connsiteY510" fmla="*/ 562063 h 782122"/>
              <a:gd name="connsiteX511" fmla="*/ 1906124 w 2199374"/>
              <a:gd name="connsiteY511" fmla="*/ 562063 h 782122"/>
              <a:gd name="connsiteX512" fmla="*/ 1930560 w 2199374"/>
              <a:gd name="connsiteY512" fmla="*/ 562063 h 782122"/>
              <a:gd name="connsiteX513" fmla="*/ 1930560 w 2199374"/>
              <a:gd name="connsiteY513" fmla="*/ 574281 h 782122"/>
              <a:gd name="connsiteX514" fmla="*/ 1942781 w 2199374"/>
              <a:gd name="connsiteY514" fmla="*/ 586499 h 782122"/>
              <a:gd name="connsiteX515" fmla="*/ 1967218 w 2199374"/>
              <a:gd name="connsiteY515" fmla="*/ 610936 h 782122"/>
              <a:gd name="connsiteX516" fmla="*/ 1979436 w 2199374"/>
              <a:gd name="connsiteY516" fmla="*/ 586499 h 782122"/>
              <a:gd name="connsiteX517" fmla="*/ 1979436 w 2199374"/>
              <a:gd name="connsiteY517" fmla="*/ 610936 h 782122"/>
              <a:gd name="connsiteX518" fmla="*/ 1991654 w 2199374"/>
              <a:gd name="connsiteY518" fmla="*/ 623154 h 782122"/>
              <a:gd name="connsiteX519" fmla="*/ 1991654 w 2199374"/>
              <a:gd name="connsiteY519" fmla="*/ 610936 h 782122"/>
              <a:gd name="connsiteX520" fmla="*/ 2016091 w 2199374"/>
              <a:gd name="connsiteY520" fmla="*/ 623154 h 782122"/>
              <a:gd name="connsiteX521" fmla="*/ 2016091 w 2199374"/>
              <a:gd name="connsiteY521" fmla="*/ 647594 h 782122"/>
              <a:gd name="connsiteX522" fmla="*/ 2028312 w 2199374"/>
              <a:gd name="connsiteY522" fmla="*/ 647594 h 782122"/>
              <a:gd name="connsiteX523" fmla="*/ 2028312 w 2199374"/>
              <a:gd name="connsiteY523" fmla="*/ 623154 h 782122"/>
              <a:gd name="connsiteX524" fmla="*/ 2016091 w 2199374"/>
              <a:gd name="connsiteY524" fmla="*/ 610936 h 782122"/>
              <a:gd name="connsiteX525" fmla="*/ 2016091 w 2199374"/>
              <a:gd name="connsiteY525" fmla="*/ 586499 h 782122"/>
              <a:gd name="connsiteX526" fmla="*/ 1991654 w 2199374"/>
              <a:gd name="connsiteY526" fmla="*/ 586499 h 782122"/>
              <a:gd name="connsiteX527" fmla="*/ 1991654 w 2199374"/>
              <a:gd name="connsiteY527" fmla="*/ 574281 h 782122"/>
              <a:gd name="connsiteX528" fmla="*/ 1979436 w 2199374"/>
              <a:gd name="connsiteY528" fmla="*/ 574281 h 782122"/>
              <a:gd name="connsiteX529" fmla="*/ 1967218 w 2199374"/>
              <a:gd name="connsiteY529" fmla="*/ 574281 h 782122"/>
              <a:gd name="connsiteX530" fmla="*/ 1967218 w 2199374"/>
              <a:gd name="connsiteY530" fmla="*/ 562063 h 782122"/>
              <a:gd name="connsiteX531" fmla="*/ 1967218 w 2199374"/>
              <a:gd name="connsiteY531" fmla="*/ 537624 h 782122"/>
              <a:gd name="connsiteX532" fmla="*/ 1967218 w 2199374"/>
              <a:gd name="connsiteY532" fmla="*/ 525405 h 782122"/>
              <a:gd name="connsiteX533" fmla="*/ 1967218 w 2199374"/>
              <a:gd name="connsiteY533" fmla="*/ 500969 h 782122"/>
              <a:gd name="connsiteX534" fmla="*/ 1979436 w 2199374"/>
              <a:gd name="connsiteY534" fmla="*/ 500969 h 782122"/>
              <a:gd name="connsiteX535" fmla="*/ 1991654 w 2199374"/>
              <a:gd name="connsiteY535" fmla="*/ 525405 h 782122"/>
              <a:gd name="connsiteX536" fmla="*/ 2016091 w 2199374"/>
              <a:gd name="connsiteY536" fmla="*/ 537624 h 782122"/>
              <a:gd name="connsiteX537" fmla="*/ 2028312 w 2199374"/>
              <a:gd name="connsiteY537" fmla="*/ 562063 h 782122"/>
              <a:gd name="connsiteX538" fmla="*/ 2052749 w 2199374"/>
              <a:gd name="connsiteY538" fmla="*/ 574281 h 782122"/>
              <a:gd name="connsiteX539" fmla="*/ 2052749 w 2199374"/>
              <a:gd name="connsiteY539" fmla="*/ 586499 h 782122"/>
              <a:gd name="connsiteX540" fmla="*/ 2064967 w 2199374"/>
              <a:gd name="connsiteY540" fmla="*/ 586499 h 782122"/>
              <a:gd name="connsiteX541" fmla="*/ 2089406 w 2199374"/>
              <a:gd name="connsiteY541" fmla="*/ 610936 h 782122"/>
              <a:gd name="connsiteX542" fmla="*/ 2101624 w 2199374"/>
              <a:gd name="connsiteY542" fmla="*/ 610936 h 782122"/>
              <a:gd name="connsiteX543" fmla="*/ 2101624 w 2199374"/>
              <a:gd name="connsiteY543" fmla="*/ 586499 h 782122"/>
              <a:gd name="connsiteX544" fmla="*/ 2101624 w 2199374"/>
              <a:gd name="connsiteY544" fmla="*/ 574281 h 782122"/>
              <a:gd name="connsiteX545" fmla="*/ 2113843 w 2199374"/>
              <a:gd name="connsiteY545" fmla="*/ 574281 h 782122"/>
              <a:gd name="connsiteX546" fmla="*/ 2113843 w 2199374"/>
              <a:gd name="connsiteY546" fmla="*/ 562063 h 782122"/>
              <a:gd name="connsiteX547" fmla="*/ 2101624 w 2199374"/>
              <a:gd name="connsiteY547" fmla="*/ 537624 h 782122"/>
              <a:gd name="connsiteX548" fmla="*/ 2101624 w 2199374"/>
              <a:gd name="connsiteY548" fmla="*/ 525405 h 782122"/>
              <a:gd name="connsiteX549" fmla="*/ 2101624 w 2199374"/>
              <a:gd name="connsiteY549" fmla="*/ 500969 h 782122"/>
              <a:gd name="connsiteX550" fmla="*/ 2138280 w 2199374"/>
              <a:gd name="connsiteY550" fmla="*/ 488750 h 782122"/>
              <a:gd name="connsiteX551" fmla="*/ 2174937 w 2199374"/>
              <a:gd name="connsiteY551" fmla="*/ 464311 h 782122"/>
              <a:gd name="connsiteX552" fmla="*/ 2187155 w 2199374"/>
              <a:gd name="connsiteY552" fmla="*/ 464311 h 782122"/>
              <a:gd name="connsiteX553" fmla="*/ 2174937 w 2199374"/>
              <a:gd name="connsiteY553" fmla="*/ 488750 h 782122"/>
              <a:gd name="connsiteX554" fmla="*/ 2150498 w 2199374"/>
              <a:gd name="connsiteY554" fmla="*/ 488750 h 782122"/>
              <a:gd name="connsiteX555" fmla="*/ 2187155 w 2199374"/>
              <a:gd name="connsiteY555" fmla="*/ 500969 h 782122"/>
              <a:gd name="connsiteX556" fmla="*/ 2187155 w 2199374"/>
              <a:gd name="connsiteY556" fmla="*/ 525405 h 782122"/>
              <a:gd name="connsiteX557" fmla="*/ 2199374 w 2199374"/>
              <a:gd name="connsiteY557" fmla="*/ 525405 h 782122"/>
              <a:gd name="connsiteX558" fmla="*/ 2187155 w 2199374"/>
              <a:gd name="connsiteY558" fmla="*/ 537624 h 782122"/>
              <a:gd name="connsiteX559" fmla="*/ 2187155 w 2199374"/>
              <a:gd name="connsiteY559" fmla="*/ 562063 h 782122"/>
              <a:gd name="connsiteX560" fmla="*/ 2174937 w 2199374"/>
              <a:gd name="connsiteY560" fmla="*/ 562063 h 782122"/>
              <a:gd name="connsiteX561" fmla="*/ 2150498 w 2199374"/>
              <a:gd name="connsiteY561" fmla="*/ 562063 h 782122"/>
              <a:gd name="connsiteX562" fmla="*/ 2138280 w 2199374"/>
              <a:gd name="connsiteY562" fmla="*/ 562063 h 782122"/>
              <a:gd name="connsiteX563" fmla="*/ 2138280 w 2199374"/>
              <a:gd name="connsiteY563" fmla="*/ 574281 h 782122"/>
              <a:gd name="connsiteX564" fmla="*/ 2150498 w 2199374"/>
              <a:gd name="connsiteY564" fmla="*/ 610936 h 782122"/>
              <a:gd name="connsiteX565" fmla="*/ 2150498 w 2199374"/>
              <a:gd name="connsiteY565" fmla="*/ 623154 h 782122"/>
              <a:gd name="connsiteX566" fmla="*/ 2150498 w 2199374"/>
              <a:gd name="connsiteY566" fmla="*/ 659812 h 782122"/>
              <a:gd name="connsiteX567" fmla="*/ 2150498 w 2199374"/>
              <a:gd name="connsiteY567" fmla="*/ 684248 h 782122"/>
              <a:gd name="connsiteX568" fmla="*/ 2174937 w 2199374"/>
              <a:gd name="connsiteY568" fmla="*/ 696467 h 782122"/>
              <a:gd name="connsiteX569" fmla="*/ 2174937 w 2199374"/>
              <a:gd name="connsiteY569" fmla="*/ 708685 h 782122"/>
              <a:gd name="connsiteX570" fmla="*/ 2150498 w 2199374"/>
              <a:gd name="connsiteY570" fmla="*/ 708685 h 782122"/>
              <a:gd name="connsiteX571" fmla="*/ 2150498 w 2199374"/>
              <a:gd name="connsiteY571" fmla="*/ 733124 h 782122"/>
              <a:gd name="connsiteX572" fmla="*/ 2150498 w 2199374"/>
              <a:gd name="connsiteY572" fmla="*/ 745343 h 782122"/>
              <a:gd name="connsiteX573" fmla="*/ 2174937 w 2199374"/>
              <a:gd name="connsiteY573" fmla="*/ 769779 h 782122"/>
              <a:gd name="connsiteX574" fmla="*/ 2187155 w 2199374"/>
              <a:gd name="connsiteY574" fmla="*/ 781998 h 782122"/>
              <a:gd name="connsiteX575" fmla="*/ 2199374 w 2199374"/>
              <a:gd name="connsiteY575" fmla="*/ 781998 h 78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2199374" h="782122">
                <a:moveTo>
                  <a:pt x="1026374" y="12218"/>
                </a:moveTo>
                <a:lnTo>
                  <a:pt x="989717" y="0"/>
                </a:lnTo>
                <a:lnTo>
                  <a:pt x="1001938" y="0"/>
                </a:lnTo>
                <a:lnTo>
                  <a:pt x="1026374" y="0"/>
                </a:lnTo>
                <a:close/>
                <a:moveTo>
                  <a:pt x="720904" y="48881"/>
                </a:moveTo>
                <a:lnTo>
                  <a:pt x="708680" y="48881"/>
                </a:lnTo>
                <a:lnTo>
                  <a:pt x="708680" y="36657"/>
                </a:lnTo>
                <a:lnTo>
                  <a:pt x="720904" y="36657"/>
                </a:lnTo>
                <a:close/>
                <a:moveTo>
                  <a:pt x="1148563" y="73312"/>
                </a:moveTo>
                <a:lnTo>
                  <a:pt x="1111905" y="48876"/>
                </a:lnTo>
                <a:lnTo>
                  <a:pt x="1075250" y="36657"/>
                </a:lnTo>
                <a:lnTo>
                  <a:pt x="1026374" y="12218"/>
                </a:lnTo>
                <a:lnTo>
                  <a:pt x="1038593" y="12218"/>
                </a:lnTo>
                <a:lnTo>
                  <a:pt x="1087468" y="36657"/>
                </a:lnTo>
                <a:lnTo>
                  <a:pt x="1124123" y="48876"/>
                </a:lnTo>
                <a:close/>
                <a:moveTo>
                  <a:pt x="672030" y="109967"/>
                </a:moveTo>
                <a:lnTo>
                  <a:pt x="623155" y="85531"/>
                </a:lnTo>
                <a:lnTo>
                  <a:pt x="659812" y="85531"/>
                </a:lnTo>
                <a:close/>
                <a:moveTo>
                  <a:pt x="843089" y="109967"/>
                </a:moveTo>
                <a:lnTo>
                  <a:pt x="830868" y="109967"/>
                </a:lnTo>
                <a:lnTo>
                  <a:pt x="843089" y="85531"/>
                </a:lnTo>
                <a:close/>
                <a:moveTo>
                  <a:pt x="1209654" y="109970"/>
                </a:moveTo>
                <a:lnTo>
                  <a:pt x="1172999" y="109970"/>
                </a:lnTo>
                <a:lnTo>
                  <a:pt x="1148563" y="73312"/>
                </a:lnTo>
                <a:lnTo>
                  <a:pt x="1172999" y="85531"/>
                </a:lnTo>
                <a:close/>
                <a:moveTo>
                  <a:pt x="1258530" y="118114"/>
                </a:moveTo>
                <a:lnTo>
                  <a:pt x="1234093" y="109970"/>
                </a:lnTo>
                <a:lnTo>
                  <a:pt x="1246312" y="109970"/>
                </a:lnTo>
                <a:close/>
                <a:moveTo>
                  <a:pt x="916404" y="122193"/>
                </a:moveTo>
                <a:lnTo>
                  <a:pt x="904184" y="122193"/>
                </a:lnTo>
                <a:lnTo>
                  <a:pt x="879744" y="122193"/>
                </a:lnTo>
                <a:lnTo>
                  <a:pt x="879744" y="109970"/>
                </a:lnTo>
                <a:lnTo>
                  <a:pt x="904184" y="109970"/>
                </a:lnTo>
                <a:close/>
                <a:moveTo>
                  <a:pt x="830868" y="134406"/>
                </a:moveTo>
                <a:lnTo>
                  <a:pt x="830868" y="122183"/>
                </a:lnTo>
                <a:lnTo>
                  <a:pt x="843087" y="122183"/>
                </a:lnTo>
                <a:close/>
                <a:moveTo>
                  <a:pt x="879744" y="134406"/>
                </a:moveTo>
                <a:lnTo>
                  <a:pt x="867526" y="134406"/>
                </a:lnTo>
                <a:lnTo>
                  <a:pt x="843087" y="122183"/>
                </a:lnTo>
                <a:lnTo>
                  <a:pt x="867526" y="122183"/>
                </a:lnTo>
                <a:close/>
                <a:moveTo>
                  <a:pt x="1160781" y="134407"/>
                </a:moveTo>
                <a:lnTo>
                  <a:pt x="1148563" y="134407"/>
                </a:lnTo>
                <a:lnTo>
                  <a:pt x="1124123" y="134406"/>
                </a:lnTo>
                <a:lnTo>
                  <a:pt x="1111905" y="134406"/>
                </a:lnTo>
                <a:lnTo>
                  <a:pt x="1087468" y="134406"/>
                </a:lnTo>
                <a:lnTo>
                  <a:pt x="1075250" y="122188"/>
                </a:lnTo>
                <a:lnTo>
                  <a:pt x="1050811" y="109970"/>
                </a:lnTo>
                <a:lnTo>
                  <a:pt x="1038593" y="85531"/>
                </a:lnTo>
                <a:lnTo>
                  <a:pt x="1075250" y="85531"/>
                </a:lnTo>
                <a:lnTo>
                  <a:pt x="1111905" y="109970"/>
                </a:lnTo>
                <a:lnTo>
                  <a:pt x="1124123" y="122188"/>
                </a:lnTo>
                <a:close/>
                <a:moveTo>
                  <a:pt x="1295188" y="134407"/>
                </a:moveTo>
                <a:lnTo>
                  <a:pt x="1282967" y="134407"/>
                </a:lnTo>
                <a:lnTo>
                  <a:pt x="1258530" y="118114"/>
                </a:lnTo>
                <a:lnTo>
                  <a:pt x="1270748" y="122188"/>
                </a:lnTo>
                <a:close/>
                <a:moveTo>
                  <a:pt x="989717" y="171066"/>
                </a:moveTo>
                <a:lnTo>
                  <a:pt x="965280" y="158846"/>
                </a:lnTo>
                <a:lnTo>
                  <a:pt x="953059" y="134406"/>
                </a:lnTo>
                <a:lnTo>
                  <a:pt x="989717" y="158846"/>
                </a:lnTo>
                <a:close/>
                <a:moveTo>
                  <a:pt x="29325" y="175948"/>
                </a:moveTo>
                <a:lnTo>
                  <a:pt x="12218" y="171059"/>
                </a:lnTo>
                <a:lnTo>
                  <a:pt x="24437" y="171059"/>
                </a:lnTo>
                <a:close/>
                <a:moveTo>
                  <a:pt x="1209654" y="195501"/>
                </a:moveTo>
                <a:lnTo>
                  <a:pt x="1197436" y="171061"/>
                </a:lnTo>
                <a:lnTo>
                  <a:pt x="1172999" y="171061"/>
                </a:lnTo>
                <a:lnTo>
                  <a:pt x="1172999" y="158843"/>
                </a:lnTo>
                <a:lnTo>
                  <a:pt x="1172999" y="134407"/>
                </a:lnTo>
                <a:lnTo>
                  <a:pt x="1197436" y="134407"/>
                </a:lnTo>
                <a:lnTo>
                  <a:pt x="1209654" y="158843"/>
                </a:lnTo>
                <a:lnTo>
                  <a:pt x="1234093" y="171061"/>
                </a:lnTo>
                <a:lnTo>
                  <a:pt x="1209654" y="171061"/>
                </a:lnTo>
                <a:lnTo>
                  <a:pt x="1209654" y="195496"/>
                </a:lnTo>
                <a:close/>
                <a:moveTo>
                  <a:pt x="183282" y="207719"/>
                </a:moveTo>
                <a:lnTo>
                  <a:pt x="171062" y="207719"/>
                </a:lnTo>
                <a:lnTo>
                  <a:pt x="146625" y="207719"/>
                </a:lnTo>
                <a:lnTo>
                  <a:pt x="134407" y="207719"/>
                </a:lnTo>
                <a:lnTo>
                  <a:pt x="122188" y="207719"/>
                </a:lnTo>
                <a:lnTo>
                  <a:pt x="97749" y="207719"/>
                </a:lnTo>
                <a:lnTo>
                  <a:pt x="85531" y="195498"/>
                </a:lnTo>
                <a:lnTo>
                  <a:pt x="61094" y="195498"/>
                </a:lnTo>
                <a:lnTo>
                  <a:pt x="48876" y="195498"/>
                </a:lnTo>
                <a:lnTo>
                  <a:pt x="29325" y="175948"/>
                </a:lnTo>
                <a:lnTo>
                  <a:pt x="97749" y="195498"/>
                </a:lnTo>
                <a:lnTo>
                  <a:pt x="134407" y="195498"/>
                </a:lnTo>
                <a:close/>
                <a:moveTo>
                  <a:pt x="268808" y="219937"/>
                </a:moveTo>
                <a:lnTo>
                  <a:pt x="256590" y="219937"/>
                </a:lnTo>
                <a:lnTo>
                  <a:pt x="244369" y="219937"/>
                </a:lnTo>
                <a:lnTo>
                  <a:pt x="219932" y="219937"/>
                </a:lnTo>
                <a:lnTo>
                  <a:pt x="219932" y="207719"/>
                </a:lnTo>
                <a:lnTo>
                  <a:pt x="244369" y="207719"/>
                </a:lnTo>
                <a:close/>
                <a:moveTo>
                  <a:pt x="293245" y="244376"/>
                </a:moveTo>
                <a:lnTo>
                  <a:pt x="268808" y="244376"/>
                </a:lnTo>
                <a:lnTo>
                  <a:pt x="268808" y="219937"/>
                </a:lnTo>
                <a:lnTo>
                  <a:pt x="305466" y="219937"/>
                </a:lnTo>
                <a:close/>
                <a:moveTo>
                  <a:pt x="342120" y="244376"/>
                </a:moveTo>
                <a:lnTo>
                  <a:pt x="329902" y="244376"/>
                </a:lnTo>
                <a:lnTo>
                  <a:pt x="305466" y="244376"/>
                </a:lnTo>
                <a:lnTo>
                  <a:pt x="305466" y="219937"/>
                </a:lnTo>
                <a:lnTo>
                  <a:pt x="329902" y="219937"/>
                </a:lnTo>
                <a:lnTo>
                  <a:pt x="342120" y="219937"/>
                </a:lnTo>
                <a:close/>
                <a:moveTo>
                  <a:pt x="378778" y="256595"/>
                </a:moveTo>
                <a:lnTo>
                  <a:pt x="354341" y="256595"/>
                </a:lnTo>
                <a:lnTo>
                  <a:pt x="342120" y="256595"/>
                </a:lnTo>
                <a:lnTo>
                  <a:pt x="342120" y="244376"/>
                </a:lnTo>
                <a:lnTo>
                  <a:pt x="354341" y="219937"/>
                </a:lnTo>
                <a:lnTo>
                  <a:pt x="378778" y="219937"/>
                </a:lnTo>
                <a:lnTo>
                  <a:pt x="378778" y="244376"/>
                </a:lnTo>
                <a:close/>
                <a:moveTo>
                  <a:pt x="390996" y="256595"/>
                </a:moveTo>
                <a:lnTo>
                  <a:pt x="378778" y="244376"/>
                </a:lnTo>
                <a:lnTo>
                  <a:pt x="390996" y="244376"/>
                </a:lnTo>
                <a:close/>
                <a:moveTo>
                  <a:pt x="427654" y="256595"/>
                </a:moveTo>
                <a:lnTo>
                  <a:pt x="415436" y="256595"/>
                </a:lnTo>
                <a:lnTo>
                  <a:pt x="390996" y="256595"/>
                </a:lnTo>
                <a:lnTo>
                  <a:pt x="415436" y="244376"/>
                </a:lnTo>
                <a:close/>
                <a:moveTo>
                  <a:pt x="464311" y="256595"/>
                </a:moveTo>
                <a:lnTo>
                  <a:pt x="452093" y="256595"/>
                </a:lnTo>
                <a:lnTo>
                  <a:pt x="452093" y="244374"/>
                </a:lnTo>
                <a:close/>
                <a:moveTo>
                  <a:pt x="476530" y="281031"/>
                </a:moveTo>
                <a:lnTo>
                  <a:pt x="464311" y="281031"/>
                </a:lnTo>
                <a:lnTo>
                  <a:pt x="464311" y="256595"/>
                </a:lnTo>
                <a:lnTo>
                  <a:pt x="476530" y="256595"/>
                </a:lnTo>
                <a:close/>
                <a:moveTo>
                  <a:pt x="61094" y="562063"/>
                </a:moveTo>
                <a:lnTo>
                  <a:pt x="48876" y="562063"/>
                </a:lnTo>
                <a:lnTo>
                  <a:pt x="24437" y="562063"/>
                </a:lnTo>
                <a:lnTo>
                  <a:pt x="12218" y="537624"/>
                </a:lnTo>
                <a:lnTo>
                  <a:pt x="12218" y="525405"/>
                </a:lnTo>
                <a:lnTo>
                  <a:pt x="24437" y="525405"/>
                </a:lnTo>
                <a:lnTo>
                  <a:pt x="24437" y="537624"/>
                </a:lnTo>
                <a:lnTo>
                  <a:pt x="48876" y="537624"/>
                </a:lnTo>
                <a:lnTo>
                  <a:pt x="61094" y="537624"/>
                </a:lnTo>
                <a:close/>
                <a:moveTo>
                  <a:pt x="134407" y="574281"/>
                </a:moveTo>
                <a:lnTo>
                  <a:pt x="122188" y="574281"/>
                </a:lnTo>
                <a:lnTo>
                  <a:pt x="97749" y="574281"/>
                </a:lnTo>
                <a:lnTo>
                  <a:pt x="85531" y="562063"/>
                </a:lnTo>
                <a:lnTo>
                  <a:pt x="97749" y="562063"/>
                </a:lnTo>
                <a:lnTo>
                  <a:pt x="122188" y="562063"/>
                </a:lnTo>
                <a:close/>
                <a:moveTo>
                  <a:pt x="268813" y="733124"/>
                </a:moveTo>
                <a:lnTo>
                  <a:pt x="256592" y="733124"/>
                </a:lnTo>
                <a:lnTo>
                  <a:pt x="256592" y="708685"/>
                </a:lnTo>
                <a:lnTo>
                  <a:pt x="244374" y="708685"/>
                </a:lnTo>
                <a:lnTo>
                  <a:pt x="219937" y="708685"/>
                </a:lnTo>
                <a:lnTo>
                  <a:pt x="207719" y="708685"/>
                </a:lnTo>
                <a:lnTo>
                  <a:pt x="183280" y="708685"/>
                </a:lnTo>
                <a:lnTo>
                  <a:pt x="183280" y="696467"/>
                </a:lnTo>
                <a:lnTo>
                  <a:pt x="207719" y="696467"/>
                </a:lnTo>
                <a:lnTo>
                  <a:pt x="219937" y="696467"/>
                </a:lnTo>
                <a:lnTo>
                  <a:pt x="244374" y="696467"/>
                </a:lnTo>
                <a:lnTo>
                  <a:pt x="256592" y="696467"/>
                </a:lnTo>
                <a:lnTo>
                  <a:pt x="293250" y="708685"/>
                </a:lnTo>
                <a:lnTo>
                  <a:pt x="268813" y="708685"/>
                </a:lnTo>
                <a:close/>
                <a:moveTo>
                  <a:pt x="2199374" y="782122"/>
                </a:moveTo>
                <a:lnTo>
                  <a:pt x="598718" y="782122"/>
                </a:lnTo>
                <a:lnTo>
                  <a:pt x="598718" y="781998"/>
                </a:lnTo>
                <a:lnTo>
                  <a:pt x="586500" y="781998"/>
                </a:lnTo>
                <a:lnTo>
                  <a:pt x="574281" y="781998"/>
                </a:lnTo>
                <a:lnTo>
                  <a:pt x="574032" y="782122"/>
                </a:lnTo>
                <a:lnTo>
                  <a:pt x="537624" y="782122"/>
                </a:lnTo>
                <a:lnTo>
                  <a:pt x="537624" y="781998"/>
                </a:lnTo>
                <a:lnTo>
                  <a:pt x="513187" y="781998"/>
                </a:lnTo>
                <a:lnTo>
                  <a:pt x="500969" y="781998"/>
                </a:lnTo>
                <a:lnTo>
                  <a:pt x="476530" y="781998"/>
                </a:lnTo>
                <a:lnTo>
                  <a:pt x="452093" y="769779"/>
                </a:lnTo>
                <a:lnTo>
                  <a:pt x="452093" y="781998"/>
                </a:lnTo>
                <a:lnTo>
                  <a:pt x="427656" y="781998"/>
                </a:lnTo>
                <a:lnTo>
                  <a:pt x="427656" y="769779"/>
                </a:lnTo>
                <a:lnTo>
                  <a:pt x="415438" y="745343"/>
                </a:lnTo>
                <a:lnTo>
                  <a:pt x="415438" y="769779"/>
                </a:lnTo>
                <a:lnTo>
                  <a:pt x="415438" y="781998"/>
                </a:lnTo>
                <a:lnTo>
                  <a:pt x="390999" y="769779"/>
                </a:lnTo>
                <a:lnTo>
                  <a:pt x="390999" y="745343"/>
                </a:lnTo>
                <a:lnTo>
                  <a:pt x="378781" y="745343"/>
                </a:lnTo>
                <a:lnTo>
                  <a:pt x="354344" y="745343"/>
                </a:lnTo>
                <a:lnTo>
                  <a:pt x="354344" y="769779"/>
                </a:lnTo>
                <a:lnTo>
                  <a:pt x="342126" y="745343"/>
                </a:lnTo>
                <a:lnTo>
                  <a:pt x="329905" y="745343"/>
                </a:lnTo>
                <a:lnTo>
                  <a:pt x="329905" y="733124"/>
                </a:lnTo>
                <a:lnTo>
                  <a:pt x="305468" y="733124"/>
                </a:lnTo>
                <a:lnTo>
                  <a:pt x="293250" y="733124"/>
                </a:lnTo>
                <a:lnTo>
                  <a:pt x="293250" y="708685"/>
                </a:lnTo>
                <a:lnTo>
                  <a:pt x="305468" y="708685"/>
                </a:lnTo>
                <a:lnTo>
                  <a:pt x="329905" y="708685"/>
                </a:lnTo>
                <a:lnTo>
                  <a:pt x="342126" y="708685"/>
                </a:lnTo>
                <a:lnTo>
                  <a:pt x="354344" y="708685"/>
                </a:lnTo>
                <a:lnTo>
                  <a:pt x="378781" y="708685"/>
                </a:lnTo>
                <a:lnTo>
                  <a:pt x="390999" y="733124"/>
                </a:lnTo>
                <a:lnTo>
                  <a:pt x="415438" y="733124"/>
                </a:lnTo>
                <a:lnTo>
                  <a:pt x="427656" y="733124"/>
                </a:lnTo>
                <a:lnTo>
                  <a:pt x="452093" y="733124"/>
                </a:lnTo>
                <a:lnTo>
                  <a:pt x="464311" y="745343"/>
                </a:lnTo>
                <a:lnTo>
                  <a:pt x="476530" y="745343"/>
                </a:lnTo>
                <a:lnTo>
                  <a:pt x="500969" y="745343"/>
                </a:lnTo>
                <a:lnTo>
                  <a:pt x="513187" y="745343"/>
                </a:lnTo>
                <a:lnTo>
                  <a:pt x="537624" y="745343"/>
                </a:lnTo>
                <a:lnTo>
                  <a:pt x="537624" y="733124"/>
                </a:lnTo>
                <a:lnTo>
                  <a:pt x="513187" y="733124"/>
                </a:lnTo>
                <a:lnTo>
                  <a:pt x="500969" y="708685"/>
                </a:lnTo>
                <a:lnTo>
                  <a:pt x="476530" y="708685"/>
                </a:lnTo>
                <a:lnTo>
                  <a:pt x="452093" y="696467"/>
                </a:lnTo>
                <a:lnTo>
                  <a:pt x="415438" y="684248"/>
                </a:lnTo>
                <a:lnTo>
                  <a:pt x="329905" y="659812"/>
                </a:lnTo>
                <a:lnTo>
                  <a:pt x="305468" y="659812"/>
                </a:lnTo>
                <a:lnTo>
                  <a:pt x="268813" y="647594"/>
                </a:lnTo>
                <a:lnTo>
                  <a:pt x="244374" y="647594"/>
                </a:lnTo>
                <a:lnTo>
                  <a:pt x="244374" y="623154"/>
                </a:lnTo>
                <a:lnTo>
                  <a:pt x="219937" y="623154"/>
                </a:lnTo>
                <a:lnTo>
                  <a:pt x="183280" y="610936"/>
                </a:lnTo>
                <a:lnTo>
                  <a:pt x="171062" y="610936"/>
                </a:lnTo>
                <a:lnTo>
                  <a:pt x="146625" y="586499"/>
                </a:lnTo>
                <a:lnTo>
                  <a:pt x="134407" y="586499"/>
                </a:lnTo>
                <a:lnTo>
                  <a:pt x="134407" y="574281"/>
                </a:lnTo>
                <a:lnTo>
                  <a:pt x="171062" y="574281"/>
                </a:lnTo>
                <a:lnTo>
                  <a:pt x="183280" y="586499"/>
                </a:lnTo>
                <a:lnTo>
                  <a:pt x="219937" y="586499"/>
                </a:lnTo>
                <a:lnTo>
                  <a:pt x="256592" y="610936"/>
                </a:lnTo>
                <a:lnTo>
                  <a:pt x="268813" y="610936"/>
                </a:lnTo>
                <a:lnTo>
                  <a:pt x="293250" y="610936"/>
                </a:lnTo>
                <a:lnTo>
                  <a:pt x="305468" y="623154"/>
                </a:lnTo>
                <a:lnTo>
                  <a:pt x="329905" y="623154"/>
                </a:lnTo>
                <a:lnTo>
                  <a:pt x="342126" y="623154"/>
                </a:lnTo>
                <a:lnTo>
                  <a:pt x="354344" y="623154"/>
                </a:lnTo>
                <a:lnTo>
                  <a:pt x="354344" y="647594"/>
                </a:lnTo>
                <a:lnTo>
                  <a:pt x="378781" y="647594"/>
                </a:lnTo>
                <a:lnTo>
                  <a:pt x="390999" y="647594"/>
                </a:lnTo>
                <a:lnTo>
                  <a:pt x="415438" y="647594"/>
                </a:lnTo>
                <a:lnTo>
                  <a:pt x="427656" y="647594"/>
                </a:lnTo>
                <a:lnTo>
                  <a:pt x="452093" y="647594"/>
                </a:lnTo>
                <a:lnTo>
                  <a:pt x="452093" y="659812"/>
                </a:lnTo>
                <a:lnTo>
                  <a:pt x="464311" y="659812"/>
                </a:lnTo>
                <a:lnTo>
                  <a:pt x="464311" y="647594"/>
                </a:lnTo>
                <a:lnTo>
                  <a:pt x="476530" y="647594"/>
                </a:lnTo>
                <a:lnTo>
                  <a:pt x="500969" y="659812"/>
                </a:lnTo>
                <a:lnTo>
                  <a:pt x="513187" y="684248"/>
                </a:lnTo>
                <a:lnTo>
                  <a:pt x="537624" y="684248"/>
                </a:lnTo>
                <a:lnTo>
                  <a:pt x="537624" y="659812"/>
                </a:lnTo>
                <a:lnTo>
                  <a:pt x="513187" y="647594"/>
                </a:lnTo>
                <a:lnTo>
                  <a:pt x="500969" y="647594"/>
                </a:lnTo>
                <a:lnTo>
                  <a:pt x="476530" y="647594"/>
                </a:lnTo>
                <a:lnTo>
                  <a:pt x="476530" y="623154"/>
                </a:lnTo>
                <a:lnTo>
                  <a:pt x="464311" y="610936"/>
                </a:lnTo>
                <a:lnTo>
                  <a:pt x="464311" y="623154"/>
                </a:lnTo>
                <a:lnTo>
                  <a:pt x="452093" y="623154"/>
                </a:lnTo>
                <a:lnTo>
                  <a:pt x="427656" y="610936"/>
                </a:lnTo>
                <a:lnTo>
                  <a:pt x="415438" y="586499"/>
                </a:lnTo>
                <a:lnTo>
                  <a:pt x="390999" y="586499"/>
                </a:lnTo>
                <a:lnTo>
                  <a:pt x="390999" y="574281"/>
                </a:lnTo>
                <a:lnTo>
                  <a:pt x="378781" y="574281"/>
                </a:lnTo>
                <a:lnTo>
                  <a:pt x="354344" y="562063"/>
                </a:lnTo>
                <a:lnTo>
                  <a:pt x="342126" y="562063"/>
                </a:lnTo>
                <a:lnTo>
                  <a:pt x="329905" y="562063"/>
                </a:lnTo>
                <a:lnTo>
                  <a:pt x="305468" y="562063"/>
                </a:lnTo>
                <a:lnTo>
                  <a:pt x="293250" y="537624"/>
                </a:lnTo>
                <a:lnTo>
                  <a:pt x="268813" y="562063"/>
                </a:lnTo>
                <a:lnTo>
                  <a:pt x="256592" y="537624"/>
                </a:lnTo>
                <a:lnTo>
                  <a:pt x="244374" y="525405"/>
                </a:lnTo>
                <a:lnTo>
                  <a:pt x="219937" y="525405"/>
                </a:lnTo>
                <a:lnTo>
                  <a:pt x="207719" y="525405"/>
                </a:lnTo>
                <a:lnTo>
                  <a:pt x="183280" y="525405"/>
                </a:lnTo>
                <a:lnTo>
                  <a:pt x="171062" y="525405"/>
                </a:lnTo>
                <a:lnTo>
                  <a:pt x="171062" y="500969"/>
                </a:lnTo>
                <a:lnTo>
                  <a:pt x="134407" y="488750"/>
                </a:lnTo>
                <a:lnTo>
                  <a:pt x="146625" y="488750"/>
                </a:lnTo>
                <a:lnTo>
                  <a:pt x="171062" y="464311"/>
                </a:lnTo>
                <a:lnTo>
                  <a:pt x="183280" y="464311"/>
                </a:lnTo>
                <a:lnTo>
                  <a:pt x="171062" y="452093"/>
                </a:lnTo>
                <a:lnTo>
                  <a:pt x="146625" y="452093"/>
                </a:lnTo>
                <a:lnTo>
                  <a:pt x="134407" y="452093"/>
                </a:lnTo>
                <a:lnTo>
                  <a:pt x="97749" y="452093"/>
                </a:lnTo>
                <a:lnTo>
                  <a:pt x="85531" y="439874"/>
                </a:lnTo>
                <a:lnTo>
                  <a:pt x="85531" y="415438"/>
                </a:lnTo>
                <a:lnTo>
                  <a:pt x="97749" y="403217"/>
                </a:lnTo>
                <a:lnTo>
                  <a:pt x="97749" y="378780"/>
                </a:lnTo>
                <a:lnTo>
                  <a:pt x="134407" y="378780"/>
                </a:lnTo>
                <a:lnTo>
                  <a:pt x="134407" y="403217"/>
                </a:lnTo>
                <a:lnTo>
                  <a:pt x="146625" y="378780"/>
                </a:lnTo>
                <a:lnTo>
                  <a:pt x="146625" y="366562"/>
                </a:lnTo>
                <a:lnTo>
                  <a:pt x="134407" y="366562"/>
                </a:lnTo>
                <a:lnTo>
                  <a:pt x="122188" y="366562"/>
                </a:lnTo>
                <a:lnTo>
                  <a:pt x="97749" y="366562"/>
                </a:lnTo>
                <a:lnTo>
                  <a:pt x="85531" y="342125"/>
                </a:lnTo>
                <a:lnTo>
                  <a:pt x="61094" y="329905"/>
                </a:lnTo>
                <a:lnTo>
                  <a:pt x="48876" y="329905"/>
                </a:lnTo>
                <a:lnTo>
                  <a:pt x="0" y="317686"/>
                </a:lnTo>
                <a:lnTo>
                  <a:pt x="12218" y="317686"/>
                </a:lnTo>
                <a:lnTo>
                  <a:pt x="12218" y="293250"/>
                </a:lnTo>
                <a:lnTo>
                  <a:pt x="24437" y="293250"/>
                </a:lnTo>
                <a:lnTo>
                  <a:pt x="48876" y="293250"/>
                </a:lnTo>
                <a:lnTo>
                  <a:pt x="61094" y="293250"/>
                </a:lnTo>
                <a:lnTo>
                  <a:pt x="85531" y="317686"/>
                </a:lnTo>
                <a:lnTo>
                  <a:pt x="97749" y="317686"/>
                </a:lnTo>
                <a:lnTo>
                  <a:pt x="122188" y="317686"/>
                </a:lnTo>
                <a:lnTo>
                  <a:pt x="134407" y="317686"/>
                </a:lnTo>
                <a:lnTo>
                  <a:pt x="146625" y="317686"/>
                </a:lnTo>
                <a:lnTo>
                  <a:pt x="171062" y="317686"/>
                </a:lnTo>
                <a:lnTo>
                  <a:pt x="183280" y="317686"/>
                </a:lnTo>
                <a:lnTo>
                  <a:pt x="207719" y="329905"/>
                </a:lnTo>
                <a:lnTo>
                  <a:pt x="219937" y="329905"/>
                </a:lnTo>
                <a:lnTo>
                  <a:pt x="244374" y="329905"/>
                </a:lnTo>
                <a:lnTo>
                  <a:pt x="256592" y="329905"/>
                </a:lnTo>
                <a:lnTo>
                  <a:pt x="268813" y="329905"/>
                </a:lnTo>
                <a:lnTo>
                  <a:pt x="268813" y="342125"/>
                </a:lnTo>
                <a:lnTo>
                  <a:pt x="293250" y="342125"/>
                </a:lnTo>
                <a:lnTo>
                  <a:pt x="305468" y="342125"/>
                </a:lnTo>
                <a:lnTo>
                  <a:pt x="329905" y="342125"/>
                </a:lnTo>
                <a:lnTo>
                  <a:pt x="342126" y="342125"/>
                </a:lnTo>
                <a:lnTo>
                  <a:pt x="354344" y="342125"/>
                </a:lnTo>
                <a:lnTo>
                  <a:pt x="378781" y="342125"/>
                </a:lnTo>
                <a:lnTo>
                  <a:pt x="390999" y="342125"/>
                </a:lnTo>
                <a:lnTo>
                  <a:pt x="390999" y="366562"/>
                </a:lnTo>
                <a:lnTo>
                  <a:pt x="415438" y="366562"/>
                </a:lnTo>
                <a:lnTo>
                  <a:pt x="427656" y="366562"/>
                </a:lnTo>
                <a:lnTo>
                  <a:pt x="452093" y="366562"/>
                </a:lnTo>
                <a:lnTo>
                  <a:pt x="464311" y="366562"/>
                </a:lnTo>
                <a:lnTo>
                  <a:pt x="452093" y="342125"/>
                </a:lnTo>
                <a:lnTo>
                  <a:pt x="427656" y="342125"/>
                </a:lnTo>
                <a:lnTo>
                  <a:pt x="427656" y="329905"/>
                </a:lnTo>
                <a:lnTo>
                  <a:pt x="415438" y="329905"/>
                </a:lnTo>
                <a:lnTo>
                  <a:pt x="390999" y="329905"/>
                </a:lnTo>
                <a:lnTo>
                  <a:pt x="378781" y="329905"/>
                </a:lnTo>
                <a:lnTo>
                  <a:pt x="354344" y="329905"/>
                </a:lnTo>
                <a:lnTo>
                  <a:pt x="329905" y="329905"/>
                </a:lnTo>
                <a:lnTo>
                  <a:pt x="305468" y="317686"/>
                </a:lnTo>
                <a:lnTo>
                  <a:pt x="293250" y="317686"/>
                </a:lnTo>
                <a:lnTo>
                  <a:pt x="268813" y="317686"/>
                </a:lnTo>
                <a:lnTo>
                  <a:pt x="256592" y="317686"/>
                </a:lnTo>
                <a:lnTo>
                  <a:pt x="244374" y="317686"/>
                </a:lnTo>
                <a:lnTo>
                  <a:pt x="244374" y="293250"/>
                </a:lnTo>
                <a:lnTo>
                  <a:pt x="219937" y="293250"/>
                </a:lnTo>
                <a:lnTo>
                  <a:pt x="183280" y="293250"/>
                </a:lnTo>
                <a:lnTo>
                  <a:pt x="171062" y="281031"/>
                </a:lnTo>
                <a:lnTo>
                  <a:pt x="171062" y="293250"/>
                </a:lnTo>
                <a:lnTo>
                  <a:pt x="146625" y="293250"/>
                </a:lnTo>
                <a:lnTo>
                  <a:pt x="146625" y="281031"/>
                </a:lnTo>
                <a:lnTo>
                  <a:pt x="134407" y="281031"/>
                </a:lnTo>
                <a:lnTo>
                  <a:pt x="122188" y="281031"/>
                </a:lnTo>
                <a:lnTo>
                  <a:pt x="97749" y="256595"/>
                </a:lnTo>
                <a:lnTo>
                  <a:pt x="122188" y="256595"/>
                </a:lnTo>
                <a:lnTo>
                  <a:pt x="134407" y="256595"/>
                </a:lnTo>
                <a:lnTo>
                  <a:pt x="146625" y="256595"/>
                </a:lnTo>
                <a:lnTo>
                  <a:pt x="183280" y="256595"/>
                </a:lnTo>
                <a:lnTo>
                  <a:pt x="207719" y="281031"/>
                </a:lnTo>
                <a:lnTo>
                  <a:pt x="268813" y="293250"/>
                </a:lnTo>
                <a:lnTo>
                  <a:pt x="305468" y="293250"/>
                </a:lnTo>
                <a:lnTo>
                  <a:pt x="342126" y="293250"/>
                </a:lnTo>
                <a:lnTo>
                  <a:pt x="354344" y="317686"/>
                </a:lnTo>
                <a:lnTo>
                  <a:pt x="378781" y="317686"/>
                </a:lnTo>
                <a:lnTo>
                  <a:pt x="390999" y="317686"/>
                </a:lnTo>
                <a:lnTo>
                  <a:pt x="427656" y="317686"/>
                </a:lnTo>
                <a:lnTo>
                  <a:pt x="452093" y="317686"/>
                </a:lnTo>
                <a:lnTo>
                  <a:pt x="464311" y="329905"/>
                </a:lnTo>
                <a:lnTo>
                  <a:pt x="476530" y="317686"/>
                </a:lnTo>
                <a:lnTo>
                  <a:pt x="500969" y="317686"/>
                </a:lnTo>
                <a:lnTo>
                  <a:pt x="500969" y="329905"/>
                </a:lnTo>
                <a:lnTo>
                  <a:pt x="513187" y="329905"/>
                </a:lnTo>
                <a:lnTo>
                  <a:pt x="500969" y="317686"/>
                </a:lnTo>
                <a:lnTo>
                  <a:pt x="513187" y="317686"/>
                </a:lnTo>
                <a:lnTo>
                  <a:pt x="537624" y="317686"/>
                </a:lnTo>
                <a:lnTo>
                  <a:pt x="549842" y="329905"/>
                </a:lnTo>
                <a:lnTo>
                  <a:pt x="574281" y="317686"/>
                </a:lnTo>
                <a:lnTo>
                  <a:pt x="549842" y="317686"/>
                </a:lnTo>
                <a:lnTo>
                  <a:pt x="549842" y="293250"/>
                </a:lnTo>
                <a:lnTo>
                  <a:pt x="537624" y="293250"/>
                </a:lnTo>
                <a:lnTo>
                  <a:pt x="513187" y="293250"/>
                </a:lnTo>
                <a:lnTo>
                  <a:pt x="476530" y="293250"/>
                </a:lnTo>
                <a:lnTo>
                  <a:pt x="476530" y="281031"/>
                </a:lnTo>
                <a:lnTo>
                  <a:pt x="500969" y="281031"/>
                </a:lnTo>
                <a:lnTo>
                  <a:pt x="513187" y="281031"/>
                </a:lnTo>
                <a:lnTo>
                  <a:pt x="537624" y="281031"/>
                </a:lnTo>
                <a:lnTo>
                  <a:pt x="549842" y="281031"/>
                </a:lnTo>
                <a:lnTo>
                  <a:pt x="574281" y="281031"/>
                </a:lnTo>
                <a:lnTo>
                  <a:pt x="574281" y="256595"/>
                </a:lnTo>
                <a:lnTo>
                  <a:pt x="549842" y="256595"/>
                </a:lnTo>
                <a:lnTo>
                  <a:pt x="574281" y="244374"/>
                </a:lnTo>
                <a:lnTo>
                  <a:pt x="549842" y="219937"/>
                </a:lnTo>
                <a:lnTo>
                  <a:pt x="537624" y="244374"/>
                </a:lnTo>
                <a:lnTo>
                  <a:pt x="537624" y="219937"/>
                </a:lnTo>
                <a:lnTo>
                  <a:pt x="537624" y="207719"/>
                </a:lnTo>
                <a:lnTo>
                  <a:pt x="513187" y="207719"/>
                </a:lnTo>
                <a:lnTo>
                  <a:pt x="500969" y="207719"/>
                </a:lnTo>
                <a:lnTo>
                  <a:pt x="476530" y="207719"/>
                </a:lnTo>
                <a:lnTo>
                  <a:pt x="452093" y="207719"/>
                </a:lnTo>
                <a:lnTo>
                  <a:pt x="427656" y="219937"/>
                </a:lnTo>
                <a:lnTo>
                  <a:pt x="415438" y="219937"/>
                </a:lnTo>
                <a:lnTo>
                  <a:pt x="390999" y="207719"/>
                </a:lnTo>
                <a:lnTo>
                  <a:pt x="415438" y="207719"/>
                </a:lnTo>
                <a:lnTo>
                  <a:pt x="427656" y="195500"/>
                </a:lnTo>
                <a:lnTo>
                  <a:pt x="464311" y="195500"/>
                </a:lnTo>
                <a:lnTo>
                  <a:pt x="537624" y="195500"/>
                </a:lnTo>
                <a:lnTo>
                  <a:pt x="598718" y="195500"/>
                </a:lnTo>
                <a:lnTo>
                  <a:pt x="672030" y="195500"/>
                </a:lnTo>
                <a:lnTo>
                  <a:pt x="745343" y="207719"/>
                </a:lnTo>
                <a:lnTo>
                  <a:pt x="782000" y="207719"/>
                </a:lnTo>
                <a:lnTo>
                  <a:pt x="782000" y="171061"/>
                </a:lnTo>
                <a:lnTo>
                  <a:pt x="757561" y="171061"/>
                </a:lnTo>
                <a:lnTo>
                  <a:pt x="745343" y="171061"/>
                </a:lnTo>
                <a:lnTo>
                  <a:pt x="720906" y="171061"/>
                </a:lnTo>
                <a:lnTo>
                  <a:pt x="720906" y="158843"/>
                </a:lnTo>
                <a:lnTo>
                  <a:pt x="745343" y="158843"/>
                </a:lnTo>
                <a:lnTo>
                  <a:pt x="757561" y="158843"/>
                </a:lnTo>
                <a:lnTo>
                  <a:pt x="794219" y="171061"/>
                </a:lnTo>
                <a:lnTo>
                  <a:pt x="818655" y="158843"/>
                </a:lnTo>
                <a:lnTo>
                  <a:pt x="830874" y="171061"/>
                </a:lnTo>
                <a:lnTo>
                  <a:pt x="843092" y="171061"/>
                </a:lnTo>
                <a:lnTo>
                  <a:pt x="879749" y="171061"/>
                </a:lnTo>
                <a:lnTo>
                  <a:pt x="916404" y="195500"/>
                </a:lnTo>
                <a:lnTo>
                  <a:pt x="928625" y="195500"/>
                </a:lnTo>
                <a:lnTo>
                  <a:pt x="953062" y="207719"/>
                </a:lnTo>
                <a:lnTo>
                  <a:pt x="965280" y="207719"/>
                </a:lnTo>
                <a:lnTo>
                  <a:pt x="989717" y="207719"/>
                </a:lnTo>
                <a:lnTo>
                  <a:pt x="1001938" y="207719"/>
                </a:lnTo>
                <a:lnTo>
                  <a:pt x="1026374" y="207719"/>
                </a:lnTo>
                <a:lnTo>
                  <a:pt x="1038593" y="207719"/>
                </a:lnTo>
                <a:lnTo>
                  <a:pt x="1050811" y="207719"/>
                </a:lnTo>
                <a:lnTo>
                  <a:pt x="1050811" y="219937"/>
                </a:lnTo>
                <a:lnTo>
                  <a:pt x="1075250" y="219937"/>
                </a:lnTo>
                <a:lnTo>
                  <a:pt x="1075250" y="207719"/>
                </a:lnTo>
                <a:lnTo>
                  <a:pt x="1075250" y="195500"/>
                </a:lnTo>
                <a:lnTo>
                  <a:pt x="1050811" y="195500"/>
                </a:lnTo>
                <a:lnTo>
                  <a:pt x="1038593" y="195500"/>
                </a:lnTo>
                <a:lnTo>
                  <a:pt x="1026374" y="171061"/>
                </a:lnTo>
                <a:lnTo>
                  <a:pt x="1001938" y="158843"/>
                </a:lnTo>
                <a:lnTo>
                  <a:pt x="1001938" y="134406"/>
                </a:lnTo>
                <a:lnTo>
                  <a:pt x="1026374" y="134406"/>
                </a:lnTo>
                <a:lnTo>
                  <a:pt x="1038593" y="134406"/>
                </a:lnTo>
                <a:lnTo>
                  <a:pt x="1050811" y="158843"/>
                </a:lnTo>
                <a:lnTo>
                  <a:pt x="1075250" y="134406"/>
                </a:lnTo>
                <a:lnTo>
                  <a:pt x="1087468" y="158843"/>
                </a:lnTo>
                <a:lnTo>
                  <a:pt x="1075250" y="158843"/>
                </a:lnTo>
                <a:lnTo>
                  <a:pt x="1075250" y="171061"/>
                </a:lnTo>
                <a:lnTo>
                  <a:pt x="1087468" y="171061"/>
                </a:lnTo>
                <a:lnTo>
                  <a:pt x="1111905" y="158843"/>
                </a:lnTo>
                <a:lnTo>
                  <a:pt x="1124123" y="158843"/>
                </a:lnTo>
                <a:lnTo>
                  <a:pt x="1124123" y="171061"/>
                </a:lnTo>
                <a:lnTo>
                  <a:pt x="1148563" y="171061"/>
                </a:lnTo>
                <a:lnTo>
                  <a:pt x="1160781" y="171061"/>
                </a:lnTo>
                <a:lnTo>
                  <a:pt x="1209654" y="195501"/>
                </a:lnTo>
                <a:lnTo>
                  <a:pt x="1234093" y="195501"/>
                </a:lnTo>
                <a:lnTo>
                  <a:pt x="1246312" y="195501"/>
                </a:lnTo>
                <a:lnTo>
                  <a:pt x="1270748" y="195501"/>
                </a:lnTo>
                <a:lnTo>
                  <a:pt x="1270748" y="207719"/>
                </a:lnTo>
                <a:lnTo>
                  <a:pt x="1282967" y="207719"/>
                </a:lnTo>
                <a:lnTo>
                  <a:pt x="1295188" y="207719"/>
                </a:lnTo>
                <a:lnTo>
                  <a:pt x="1295188" y="219937"/>
                </a:lnTo>
                <a:lnTo>
                  <a:pt x="1319624" y="219937"/>
                </a:lnTo>
                <a:lnTo>
                  <a:pt x="1331842" y="219937"/>
                </a:lnTo>
                <a:lnTo>
                  <a:pt x="1331842" y="244374"/>
                </a:lnTo>
                <a:lnTo>
                  <a:pt x="1356279" y="244374"/>
                </a:lnTo>
                <a:lnTo>
                  <a:pt x="1368500" y="256595"/>
                </a:lnTo>
                <a:lnTo>
                  <a:pt x="1392937" y="256595"/>
                </a:lnTo>
                <a:lnTo>
                  <a:pt x="1405155" y="256595"/>
                </a:lnTo>
                <a:lnTo>
                  <a:pt x="1441812" y="281031"/>
                </a:lnTo>
                <a:lnTo>
                  <a:pt x="1454031" y="281031"/>
                </a:lnTo>
                <a:lnTo>
                  <a:pt x="1478467" y="281031"/>
                </a:lnTo>
                <a:lnTo>
                  <a:pt x="1478467" y="256595"/>
                </a:lnTo>
                <a:lnTo>
                  <a:pt x="1478467" y="244374"/>
                </a:lnTo>
                <a:lnTo>
                  <a:pt x="1478467" y="219937"/>
                </a:lnTo>
                <a:lnTo>
                  <a:pt x="1441812" y="207719"/>
                </a:lnTo>
                <a:lnTo>
                  <a:pt x="1417373" y="195501"/>
                </a:lnTo>
                <a:lnTo>
                  <a:pt x="1392937" y="171061"/>
                </a:lnTo>
                <a:lnTo>
                  <a:pt x="1356279" y="158843"/>
                </a:lnTo>
                <a:lnTo>
                  <a:pt x="1295188" y="134407"/>
                </a:lnTo>
                <a:lnTo>
                  <a:pt x="1331842" y="134407"/>
                </a:lnTo>
                <a:lnTo>
                  <a:pt x="1368500" y="158843"/>
                </a:lnTo>
                <a:lnTo>
                  <a:pt x="1405155" y="171061"/>
                </a:lnTo>
                <a:lnTo>
                  <a:pt x="1441812" y="195501"/>
                </a:lnTo>
                <a:lnTo>
                  <a:pt x="1441812" y="171061"/>
                </a:lnTo>
                <a:lnTo>
                  <a:pt x="1417373" y="171061"/>
                </a:lnTo>
                <a:lnTo>
                  <a:pt x="1417373" y="158843"/>
                </a:lnTo>
                <a:lnTo>
                  <a:pt x="1405155" y="158843"/>
                </a:lnTo>
                <a:lnTo>
                  <a:pt x="1405155" y="134407"/>
                </a:lnTo>
                <a:lnTo>
                  <a:pt x="1417373" y="134407"/>
                </a:lnTo>
                <a:lnTo>
                  <a:pt x="1441812" y="134407"/>
                </a:lnTo>
                <a:lnTo>
                  <a:pt x="1454031" y="134407"/>
                </a:lnTo>
                <a:lnTo>
                  <a:pt x="1478467" y="158843"/>
                </a:lnTo>
                <a:lnTo>
                  <a:pt x="1490686" y="171061"/>
                </a:lnTo>
                <a:lnTo>
                  <a:pt x="1515125" y="195501"/>
                </a:lnTo>
                <a:lnTo>
                  <a:pt x="1527343" y="195501"/>
                </a:lnTo>
                <a:lnTo>
                  <a:pt x="1527343" y="207719"/>
                </a:lnTo>
                <a:lnTo>
                  <a:pt x="1539562" y="219937"/>
                </a:lnTo>
                <a:lnTo>
                  <a:pt x="1563998" y="219937"/>
                </a:lnTo>
                <a:lnTo>
                  <a:pt x="1563998" y="244374"/>
                </a:lnTo>
                <a:lnTo>
                  <a:pt x="1600656" y="256595"/>
                </a:lnTo>
                <a:lnTo>
                  <a:pt x="1625092" y="281031"/>
                </a:lnTo>
                <a:lnTo>
                  <a:pt x="1649529" y="293250"/>
                </a:lnTo>
                <a:lnTo>
                  <a:pt x="1698405" y="317686"/>
                </a:lnTo>
                <a:lnTo>
                  <a:pt x="1686186" y="317686"/>
                </a:lnTo>
                <a:lnTo>
                  <a:pt x="1698405" y="329905"/>
                </a:lnTo>
                <a:lnTo>
                  <a:pt x="1722841" y="329905"/>
                </a:lnTo>
                <a:lnTo>
                  <a:pt x="1747280" y="342125"/>
                </a:lnTo>
                <a:lnTo>
                  <a:pt x="1771717" y="366562"/>
                </a:lnTo>
                <a:lnTo>
                  <a:pt x="1783936" y="378780"/>
                </a:lnTo>
                <a:lnTo>
                  <a:pt x="1808375" y="403217"/>
                </a:lnTo>
                <a:lnTo>
                  <a:pt x="1820593" y="403217"/>
                </a:lnTo>
                <a:lnTo>
                  <a:pt x="1845030" y="415438"/>
                </a:lnTo>
                <a:lnTo>
                  <a:pt x="1857248" y="439874"/>
                </a:lnTo>
                <a:lnTo>
                  <a:pt x="1869466" y="452093"/>
                </a:lnTo>
                <a:lnTo>
                  <a:pt x="1893906" y="452093"/>
                </a:lnTo>
                <a:lnTo>
                  <a:pt x="1893906" y="464311"/>
                </a:lnTo>
                <a:lnTo>
                  <a:pt x="1906124" y="488750"/>
                </a:lnTo>
                <a:lnTo>
                  <a:pt x="1930560" y="500969"/>
                </a:lnTo>
                <a:lnTo>
                  <a:pt x="1942781" y="500969"/>
                </a:lnTo>
                <a:lnTo>
                  <a:pt x="1942781" y="525405"/>
                </a:lnTo>
                <a:lnTo>
                  <a:pt x="1942781" y="537624"/>
                </a:lnTo>
                <a:lnTo>
                  <a:pt x="1930560" y="537624"/>
                </a:lnTo>
                <a:lnTo>
                  <a:pt x="1930560" y="525405"/>
                </a:lnTo>
                <a:lnTo>
                  <a:pt x="1906124" y="500969"/>
                </a:lnTo>
                <a:lnTo>
                  <a:pt x="1893906" y="488750"/>
                </a:lnTo>
                <a:lnTo>
                  <a:pt x="1893906" y="500969"/>
                </a:lnTo>
                <a:lnTo>
                  <a:pt x="1869466" y="525405"/>
                </a:lnTo>
                <a:lnTo>
                  <a:pt x="1869466" y="537624"/>
                </a:lnTo>
                <a:lnTo>
                  <a:pt x="1893906" y="537624"/>
                </a:lnTo>
                <a:lnTo>
                  <a:pt x="1893906" y="562063"/>
                </a:lnTo>
                <a:lnTo>
                  <a:pt x="1906124" y="562063"/>
                </a:lnTo>
                <a:lnTo>
                  <a:pt x="1930560" y="562063"/>
                </a:lnTo>
                <a:lnTo>
                  <a:pt x="1930560" y="574281"/>
                </a:lnTo>
                <a:lnTo>
                  <a:pt x="1942781" y="586499"/>
                </a:lnTo>
                <a:lnTo>
                  <a:pt x="1967218" y="610936"/>
                </a:lnTo>
                <a:lnTo>
                  <a:pt x="1979436" y="586499"/>
                </a:lnTo>
                <a:lnTo>
                  <a:pt x="1979436" y="610936"/>
                </a:lnTo>
                <a:lnTo>
                  <a:pt x="1991654" y="623154"/>
                </a:lnTo>
                <a:lnTo>
                  <a:pt x="1991654" y="610936"/>
                </a:lnTo>
                <a:lnTo>
                  <a:pt x="2016091" y="623154"/>
                </a:lnTo>
                <a:lnTo>
                  <a:pt x="2016091" y="647594"/>
                </a:lnTo>
                <a:lnTo>
                  <a:pt x="2028312" y="647594"/>
                </a:lnTo>
                <a:lnTo>
                  <a:pt x="2028312" y="623154"/>
                </a:lnTo>
                <a:lnTo>
                  <a:pt x="2016091" y="610936"/>
                </a:lnTo>
                <a:lnTo>
                  <a:pt x="2016091" y="586499"/>
                </a:lnTo>
                <a:lnTo>
                  <a:pt x="1991654" y="586499"/>
                </a:lnTo>
                <a:lnTo>
                  <a:pt x="1991654" y="574281"/>
                </a:lnTo>
                <a:lnTo>
                  <a:pt x="1979436" y="574281"/>
                </a:lnTo>
                <a:lnTo>
                  <a:pt x="1967218" y="574281"/>
                </a:lnTo>
                <a:lnTo>
                  <a:pt x="1967218" y="562063"/>
                </a:lnTo>
                <a:lnTo>
                  <a:pt x="1967218" y="537624"/>
                </a:lnTo>
                <a:lnTo>
                  <a:pt x="1967218" y="525405"/>
                </a:lnTo>
                <a:lnTo>
                  <a:pt x="1967218" y="500969"/>
                </a:lnTo>
                <a:lnTo>
                  <a:pt x="1979436" y="500969"/>
                </a:lnTo>
                <a:lnTo>
                  <a:pt x="1991654" y="525405"/>
                </a:lnTo>
                <a:lnTo>
                  <a:pt x="2016091" y="537624"/>
                </a:lnTo>
                <a:lnTo>
                  <a:pt x="2028312" y="562063"/>
                </a:lnTo>
                <a:lnTo>
                  <a:pt x="2052749" y="574281"/>
                </a:lnTo>
                <a:lnTo>
                  <a:pt x="2052749" y="586499"/>
                </a:lnTo>
                <a:lnTo>
                  <a:pt x="2064967" y="586499"/>
                </a:lnTo>
                <a:lnTo>
                  <a:pt x="2089406" y="610936"/>
                </a:lnTo>
                <a:lnTo>
                  <a:pt x="2101624" y="610936"/>
                </a:lnTo>
                <a:lnTo>
                  <a:pt x="2101624" y="586499"/>
                </a:lnTo>
                <a:lnTo>
                  <a:pt x="2101624" y="574281"/>
                </a:lnTo>
                <a:lnTo>
                  <a:pt x="2113843" y="574281"/>
                </a:lnTo>
                <a:lnTo>
                  <a:pt x="2113843" y="562063"/>
                </a:lnTo>
                <a:lnTo>
                  <a:pt x="2101624" y="537624"/>
                </a:lnTo>
                <a:lnTo>
                  <a:pt x="2101624" y="525405"/>
                </a:lnTo>
                <a:lnTo>
                  <a:pt x="2101624" y="500969"/>
                </a:lnTo>
                <a:lnTo>
                  <a:pt x="2138280" y="488750"/>
                </a:lnTo>
                <a:lnTo>
                  <a:pt x="2174937" y="464311"/>
                </a:lnTo>
                <a:lnTo>
                  <a:pt x="2187155" y="464311"/>
                </a:lnTo>
                <a:lnTo>
                  <a:pt x="2174937" y="488750"/>
                </a:lnTo>
                <a:lnTo>
                  <a:pt x="2150498" y="488750"/>
                </a:lnTo>
                <a:lnTo>
                  <a:pt x="2187155" y="500969"/>
                </a:lnTo>
                <a:lnTo>
                  <a:pt x="2187155" y="525405"/>
                </a:lnTo>
                <a:lnTo>
                  <a:pt x="2199374" y="525405"/>
                </a:lnTo>
                <a:lnTo>
                  <a:pt x="2187155" y="537624"/>
                </a:lnTo>
                <a:lnTo>
                  <a:pt x="2187155" y="562063"/>
                </a:lnTo>
                <a:lnTo>
                  <a:pt x="2174937" y="562063"/>
                </a:lnTo>
                <a:lnTo>
                  <a:pt x="2150498" y="562063"/>
                </a:lnTo>
                <a:lnTo>
                  <a:pt x="2138280" y="562063"/>
                </a:lnTo>
                <a:lnTo>
                  <a:pt x="2138280" y="574281"/>
                </a:lnTo>
                <a:lnTo>
                  <a:pt x="2150498" y="610936"/>
                </a:lnTo>
                <a:lnTo>
                  <a:pt x="2150498" y="623154"/>
                </a:lnTo>
                <a:lnTo>
                  <a:pt x="2150498" y="659812"/>
                </a:lnTo>
                <a:lnTo>
                  <a:pt x="2150498" y="684248"/>
                </a:lnTo>
                <a:lnTo>
                  <a:pt x="2174937" y="696467"/>
                </a:lnTo>
                <a:lnTo>
                  <a:pt x="2174937" y="708685"/>
                </a:lnTo>
                <a:lnTo>
                  <a:pt x="2150498" y="708685"/>
                </a:lnTo>
                <a:lnTo>
                  <a:pt x="2150498" y="733124"/>
                </a:lnTo>
                <a:lnTo>
                  <a:pt x="2150498" y="745343"/>
                </a:lnTo>
                <a:lnTo>
                  <a:pt x="2174937" y="769779"/>
                </a:lnTo>
                <a:lnTo>
                  <a:pt x="2187155" y="781998"/>
                </a:lnTo>
                <a:lnTo>
                  <a:pt x="2199374" y="781998"/>
                </a:lnTo>
                <a:close/>
              </a:path>
            </a:pathLst>
          </a:custGeom>
          <a:solidFill>
            <a:srgbClr val="145389">
              <a:alpha val="68000"/>
            </a:srgb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Tree>
    <p:extLst>
      <p:ext uri="{BB962C8B-B14F-4D97-AF65-F5344CB8AC3E}">
        <p14:creationId xmlns:p14="http://schemas.microsoft.com/office/powerpoint/2010/main" val="414055086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58EABB2-AC68-05F1-86B5-7137D7C0AADD}"/>
              </a:ext>
            </a:extLst>
          </p:cNvPr>
          <p:cNvSpPr txBox="1"/>
          <p:nvPr/>
        </p:nvSpPr>
        <p:spPr>
          <a:xfrm>
            <a:off x="974912" y="983895"/>
            <a:ext cx="9699811" cy="584775"/>
          </a:xfrm>
          <a:prstGeom prst="rect">
            <a:avLst/>
          </a:prstGeom>
          <a:noFill/>
        </p:spPr>
        <p:txBody>
          <a:bodyPr wrap="square">
            <a:spAutoFit/>
          </a:bodyPr>
          <a:lstStyle/>
          <a:p>
            <a:r>
              <a:rPr lang="zh-CN" altLang="en-US" sz="3200" dirty="0">
                <a:latin typeface="华文新魏" panose="02010800040101010101" pitchFamily="2" charset="-122"/>
                <a:ea typeface="华文新魏" panose="02010800040101010101" pitchFamily="2" charset="-122"/>
              </a:rPr>
              <a:t>有目标性学习</a:t>
            </a:r>
          </a:p>
        </p:txBody>
      </p:sp>
      <p:sp>
        <p:nvSpPr>
          <p:cNvPr id="5" name="文本框 4">
            <a:extLst>
              <a:ext uri="{FF2B5EF4-FFF2-40B4-BE49-F238E27FC236}">
                <a16:creationId xmlns:a16="http://schemas.microsoft.com/office/drawing/2014/main" id="{7F4C0D26-F4E4-0EBF-150A-33E60BC6F8D6}"/>
              </a:ext>
            </a:extLst>
          </p:cNvPr>
          <p:cNvSpPr txBox="1"/>
          <p:nvPr/>
        </p:nvSpPr>
        <p:spPr>
          <a:xfrm>
            <a:off x="974911" y="1828818"/>
            <a:ext cx="10044954" cy="1569660"/>
          </a:xfrm>
          <a:prstGeom prst="rect">
            <a:avLst/>
          </a:prstGeom>
          <a:noFill/>
        </p:spPr>
        <p:txBody>
          <a:bodyPr wrap="square">
            <a:spAutoFit/>
          </a:bodyPr>
          <a:lstStyle/>
          <a:p>
            <a:r>
              <a:rPr lang="zh-CN" altLang="en-US" sz="3200" dirty="0">
                <a:latin typeface="华文新魏" panose="02010800040101010101" pitchFamily="2" charset="-122"/>
                <a:ea typeface="华文新魏" panose="02010800040101010101" pitchFamily="2" charset="-122"/>
              </a:rPr>
              <a:t>文章提到了深度学习：</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什么是深度学习？</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实现机器学习的一种技术</a:t>
            </a:r>
            <a:endParaRPr lang="en-US" altLang="zh-CN" sz="3200" dirty="0">
              <a:latin typeface="华文新魏" panose="02010800040101010101" pitchFamily="2" charset="-122"/>
              <a:ea typeface="华文新魏" panose="02010800040101010101" pitchFamily="2" charset="-122"/>
            </a:endParaRPr>
          </a:p>
          <a:p>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什么是机器学习？</a:t>
            </a:r>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实现人工智能的方法之一</a:t>
            </a:r>
            <a:endParaRPr lang="en-US" altLang="zh-CN" sz="3200" dirty="0">
              <a:latin typeface="华文新魏" panose="02010800040101010101" pitchFamily="2" charset="-122"/>
              <a:ea typeface="华文新魏" panose="02010800040101010101" pitchFamily="2" charset="-122"/>
            </a:endParaRPr>
          </a:p>
        </p:txBody>
      </p:sp>
      <p:sp>
        <p:nvSpPr>
          <p:cNvPr id="8" name="文本框 7">
            <a:extLst>
              <a:ext uri="{FF2B5EF4-FFF2-40B4-BE49-F238E27FC236}">
                <a16:creationId xmlns:a16="http://schemas.microsoft.com/office/drawing/2014/main" id="{D93661B1-5A06-19F2-5A44-5BD9EB6C48B5}"/>
              </a:ext>
            </a:extLst>
          </p:cNvPr>
          <p:cNvSpPr txBox="1"/>
          <p:nvPr/>
        </p:nvSpPr>
        <p:spPr>
          <a:xfrm>
            <a:off x="974911" y="5664045"/>
            <a:ext cx="9612406" cy="1077218"/>
          </a:xfrm>
          <a:prstGeom prst="rect">
            <a:avLst/>
          </a:prstGeom>
          <a:noFill/>
        </p:spPr>
        <p:txBody>
          <a:bodyPr wrap="square">
            <a:spAutoFit/>
          </a:bodyPr>
          <a:lstStyle/>
          <a:p>
            <a:r>
              <a:rPr lang="zh-CN" altLang="en-US" sz="3200" dirty="0">
                <a:latin typeface="华文新魏" panose="02010800040101010101" pitchFamily="2" charset="-122"/>
                <a:ea typeface="华文新魏" panose="02010800040101010101" pitchFamily="2" charset="-122"/>
              </a:rPr>
              <a:t>知其然，随后放一边；继续向下看</a:t>
            </a:r>
            <a:endParaRPr lang="en-US" altLang="zh-CN" sz="3200" dirty="0">
              <a:latin typeface="华文新魏" panose="02010800040101010101" pitchFamily="2" charset="-122"/>
              <a:ea typeface="华文新魏" panose="02010800040101010101" pitchFamily="2" charset="-122"/>
            </a:endParaRPr>
          </a:p>
          <a:p>
            <a:r>
              <a:rPr lang="zh-CN" altLang="en-US" sz="3200" dirty="0">
                <a:latin typeface="华文新魏" panose="02010800040101010101" pitchFamily="2" charset="-122"/>
                <a:ea typeface="华文新魏" panose="02010800040101010101" pitchFamily="2" charset="-122"/>
              </a:rPr>
              <a:t>重点在</a:t>
            </a:r>
            <a:r>
              <a:rPr lang="zh-CN" altLang="en-US" sz="3200" dirty="0">
                <a:solidFill>
                  <a:srgbClr val="FF0000"/>
                </a:solidFill>
                <a:latin typeface="华文新魏" panose="02010800040101010101" pitchFamily="2" charset="-122"/>
                <a:ea typeface="华文新魏" panose="02010800040101010101" pitchFamily="2" charset="-122"/>
              </a:rPr>
              <a:t>自己想学什么</a:t>
            </a:r>
            <a:r>
              <a:rPr lang="zh-CN" altLang="en-US" sz="3200" dirty="0">
                <a:latin typeface="华文新魏" panose="02010800040101010101" pitchFamily="2" charset="-122"/>
                <a:ea typeface="华文新魏" panose="02010800040101010101" pitchFamily="2" charset="-122"/>
              </a:rPr>
              <a:t>，而不是</a:t>
            </a:r>
            <a:r>
              <a:rPr lang="zh-CN" altLang="en-US" sz="3200" dirty="0">
                <a:solidFill>
                  <a:srgbClr val="FF0000"/>
                </a:solidFill>
                <a:latin typeface="华文新魏" panose="02010800040101010101" pitchFamily="2" charset="-122"/>
                <a:ea typeface="华文新魏" panose="02010800040101010101" pitchFamily="2" charset="-122"/>
              </a:rPr>
              <a:t>自己不会什么</a:t>
            </a:r>
          </a:p>
        </p:txBody>
      </p:sp>
      <p:sp>
        <p:nvSpPr>
          <p:cNvPr id="10" name="文本框 9">
            <a:extLst>
              <a:ext uri="{FF2B5EF4-FFF2-40B4-BE49-F238E27FC236}">
                <a16:creationId xmlns:a16="http://schemas.microsoft.com/office/drawing/2014/main" id="{27883B33-E142-EE7D-4DEE-B25AC980B470}"/>
              </a:ext>
            </a:extLst>
          </p:cNvPr>
          <p:cNvSpPr txBox="1"/>
          <p:nvPr/>
        </p:nvSpPr>
        <p:spPr>
          <a:xfrm>
            <a:off x="9818313" y="4243401"/>
            <a:ext cx="1712819" cy="707886"/>
          </a:xfrm>
          <a:prstGeom prst="rect">
            <a:avLst/>
          </a:prstGeom>
          <a:noFill/>
        </p:spPr>
        <p:txBody>
          <a:bodyPr wrap="square">
            <a:spAutoFit/>
          </a:bodyPr>
          <a:lstStyle/>
          <a:p>
            <a:r>
              <a:rPr lang="zh-CN" altLang="en-US" sz="4000" dirty="0">
                <a:solidFill>
                  <a:srgbClr val="FF0000"/>
                </a:solidFill>
                <a:latin typeface="华文新魏" panose="02010800040101010101" pitchFamily="2" charset="-122"/>
                <a:ea typeface="华文新魏" panose="02010800040101010101" pitchFamily="2" charset="-122"/>
              </a:rPr>
              <a:t>打住！</a:t>
            </a:r>
          </a:p>
        </p:txBody>
      </p:sp>
      <p:pic>
        <p:nvPicPr>
          <p:cNvPr id="12" name="图片 11">
            <a:extLst>
              <a:ext uri="{FF2B5EF4-FFF2-40B4-BE49-F238E27FC236}">
                <a16:creationId xmlns:a16="http://schemas.microsoft.com/office/drawing/2014/main" id="{E1395D0C-83BF-C8E6-1518-840E5811215C}"/>
              </a:ext>
            </a:extLst>
          </p:cNvPr>
          <p:cNvPicPr>
            <a:picLocks noChangeAspect="1"/>
          </p:cNvPicPr>
          <p:nvPr/>
        </p:nvPicPr>
        <p:blipFill>
          <a:blip r:embed="rId2"/>
          <a:stretch>
            <a:fillRect/>
          </a:stretch>
        </p:blipFill>
        <p:spPr>
          <a:xfrm>
            <a:off x="0" y="4911455"/>
            <a:ext cx="12192000" cy="638829"/>
          </a:xfrm>
          <a:prstGeom prst="rect">
            <a:avLst/>
          </a:prstGeom>
        </p:spPr>
      </p:pic>
      <p:sp>
        <p:nvSpPr>
          <p:cNvPr id="13" name="文本框 12">
            <a:extLst>
              <a:ext uri="{FF2B5EF4-FFF2-40B4-BE49-F238E27FC236}">
                <a16:creationId xmlns:a16="http://schemas.microsoft.com/office/drawing/2014/main" id="{129CCC21-101A-015C-9098-ACCEC1F95812}"/>
              </a:ext>
            </a:extLst>
          </p:cNvPr>
          <p:cNvSpPr txBox="1"/>
          <p:nvPr/>
        </p:nvSpPr>
        <p:spPr>
          <a:xfrm>
            <a:off x="1289797" y="3726468"/>
            <a:ext cx="9612406" cy="584775"/>
          </a:xfrm>
          <a:prstGeom prst="rect">
            <a:avLst/>
          </a:prstGeom>
          <a:noFill/>
        </p:spPr>
        <p:txBody>
          <a:bodyPr wrap="square">
            <a:spAutoFit/>
          </a:bodyPr>
          <a:lstStyle/>
          <a:p>
            <a:r>
              <a:rPr lang="en-US" altLang="zh-CN" sz="32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怎么实现的深度学习？机器学习又是咋回事儿？</a:t>
            </a:r>
          </a:p>
        </p:txBody>
      </p:sp>
    </p:spTree>
    <p:extLst>
      <p:ext uri="{BB962C8B-B14F-4D97-AF65-F5344CB8AC3E}">
        <p14:creationId xmlns:p14="http://schemas.microsoft.com/office/powerpoint/2010/main" val="19907242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组合 158">
            <a:extLst>
              <a:ext uri="{FF2B5EF4-FFF2-40B4-BE49-F238E27FC236}">
                <a16:creationId xmlns:a16="http://schemas.microsoft.com/office/drawing/2014/main" id="{F7FC55D4-4953-6D3C-40D2-76F079B639E5}"/>
              </a:ext>
            </a:extLst>
          </p:cNvPr>
          <p:cNvGrpSpPr/>
          <p:nvPr/>
        </p:nvGrpSpPr>
        <p:grpSpPr>
          <a:xfrm>
            <a:off x="2607970" y="2378427"/>
            <a:ext cx="6976060" cy="2101145"/>
            <a:chOff x="3208500" y="1475631"/>
            <a:chExt cx="5557526" cy="1603273"/>
          </a:xfrm>
        </p:grpSpPr>
        <p:grpSp>
          <p:nvGrpSpPr>
            <p:cNvPr id="156" name="组合 155">
              <a:extLst>
                <a:ext uri="{FF2B5EF4-FFF2-40B4-BE49-F238E27FC236}">
                  <a16:creationId xmlns:a16="http://schemas.microsoft.com/office/drawing/2014/main" id="{DB3886CF-0051-B856-415F-1D8EA78DBD1F}"/>
                </a:ext>
              </a:extLst>
            </p:cNvPr>
            <p:cNvGrpSpPr/>
            <p:nvPr/>
          </p:nvGrpSpPr>
          <p:grpSpPr>
            <a:xfrm>
              <a:off x="6071325" y="1568024"/>
              <a:ext cx="1939851" cy="1309882"/>
              <a:chOff x="6071325" y="3094548"/>
              <a:chExt cx="1939851" cy="1309882"/>
            </a:xfrm>
          </p:grpSpPr>
          <p:sp>
            <p:nvSpPr>
              <p:cNvPr id="134" name="文本框 133">
                <a:extLst>
                  <a:ext uri="{FF2B5EF4-FFF2-40B4-BE49-F238E27FC236}">
                    <a16:creationId xmlns:a16="http://schemas.microsoft.com/office/drawing/2014/main" id="{E2BA5348-0110-9FA6-BAC5-B666E9A3C00D}"/>
                  </a:ext>
                </a:extLst>
              </p:cNvPr>
              <p:cNvSpPr txBox="1"/>
              <p:nvPr>
                <p:custDataLst>
                  <p:tags r:id="rId19"/>
                </p:custDataLst>
              </p:nvPr>
            </p:nvSpPr>
            <p:spPr>
              <a:xfrm>
                <a:off x="6794105" y="3094548"/>
                <a:ext cx="1217071" cy="1309882"/>
              </a:xfrm>
              <a:custGeom>
                <a:avLst/>
                <a:gdLst/>
                <a:ahLst/>
                <a:cxnLst/>
                <a:rect l="l" t="t" r="r" b="b"/>
                <a:pathLst>
                  <a:path w="1217071" h="1309882">
                    <a:moveTo>
                      <a:pt x="620218" y="127"/>
                    </a:moveTo>
                    <a:cubicBezTo>
                      <a:pt x="623836" y="430"/>
                      <a:pt x="627489" y="1275"/>
                      <a:pt x="631179" y="2662"/>
                    </a:cubicBezTo>
                    <a:cubicBezTo>
                      <a:pt x="631179" y="2662"/>
                      <a:pt x="632922" y="2662"/>
                      <a:pt x="636408" y="2662"/>
                    </a:cubicBezTo>
                    <a:lnTo>
                      <a:pt x="643085" y="2662"/>
                    </a:lnTo>
                    <a:cubicBezTo>
                      <a:pt x="663061" y="7639"/>
                      <a:pt x="678465" y="13143"/>
                      <a:pt x="689297" y="19173"/>
                    </a:cubicBezTo>
                    <a:cubicBezTo>
                      <a:pt x="693288" y="19173"/>
                      <a:pt x="698841" y="21722"/>
                      <a:pt x="705957" y="26820"/>
                    </a:cubicBezTo>
                    <a:cubicBezTo>
                      <a:pt x="713072" y="31919"/>
                      <a:pt x="716871" y="34709"/>
                      <a:pt x="717353" y="35191"/>
                    </a:cubicBezTo>
                    <a:cubicBezTo>
                      <a:pt x="736277" y="43984"/>
                      <a:pt x="751944" y="52525"/>
                      <a:pt x="764354" y="60813"/>
                    </a:cubicBezTo>
                    <a:cubicBezTo>
                      <a:pt x="768981" y="62370"/>
                      <a:pt x="780438" y="70626"/>
                      <a:pt x="798726" y="85580"/>
                    </a:cubicBezTo>
                    <a:cubicBezTo>
                      <a:pt x="807804" y="94658"/>
                      <a:pt x="812343" y="106696"/>
                      <a:pt x="812343" y="121695"/>
                    </a:cubicBezTo>
                    <a:lnTo>
                      <a:pt x="809777" y="134983"/>
                    </a:lnTo>
                    <a:cubicBezTo>
                      <a:pt x="808724" y="141714"/>
                      <a:pt x="808198" y="155792"/>
                      <a:pt x="808198" y="177215"/>
                    </a:cubicBezTo>
                    <a:cubicBezTo>
                      <a:pt x="806839" y="179977"/>
                      <a:pt x="806159" y="183442"/>
                      <a:pt x="806159" y="187608"/>
                    </a:cubicBezTo>
                    <a:lnTo>
                      <a:pt x="795601" y="208724"/>
                    </a:lnTo>
                    <a:cubicBezTo>
                      <a:pt x="794373" y="210939"/>
                      <a:pt x="794104" y="215823"/>
                      <a:pt x="794795" y="223377"/>
                    </a:cubicBezTo>
                    <a:cubicBezTo>
                      <a:pt x="795486" y="230931"/>
                      <a:pt x="795831" y="236276"/>
                      <a:pt x="795831" y="239412"/>
                    </a:cubicBezTo>
                    <a:lnTo>
                      <a:pt x="793759" y="249575"/>
                    </a:lnTo>
                    <a:cubicBezTo>
                      <a:pt x="792290" y="259903"/>
                      <a:pt x="791923" y="270543"/>
                      <a:pt x="792657" y="281496"/>
                    </a:cubicBezTo>
                    <a:cubicBezTo>
                      <a:pt x="793392" y="292448"/>
                      <a:pt x="793759" y="297782"/>
                      <a:pt x="793759" y="297497"/>
                    </a:cubicBezTo>
                    <a:cubicBezTo>
                      <a:pt x="796522" y="307167"/>
                      <a:pt x="794450" y="317286"/>
                      <a:pt x="787543" y="327855"/>
                    </a:cubicBezTo>
                    <a:cubicBezTo>
                      <a:pt x="787565" y="326956"/>
                      <a:pt x="788261" y="329681"/>
                      <a:pt x="789631" y="336029"/>
                    </a:cubicBezTo>
                    <a:cubicBezTo>
                      <a:pt x="791002" y="342377"/>
                      <a:pt x="791687" y="347546"/>
                      <a:pt x="791687" y="351537"/>
                    </a:cubicBezTo>
                    <a:cubicBezTo>
                      <a:pt x="793068" y="361251"/>
                      <a:pt x="793759" y="375865"/>
                      <a:pt x="793759" y="395381"/>
                    </a:cubicBezTo>
                    <a:lnTo>
                      <a:pt x="793759" y="444059"/>
                    </a:lnTo>
                    <a:cubicBezTo>
                      <a:pt x="796522" y="448204"/>
                      <a:pt x="797903" y="456065"/>
                      <a:pt x="797903" y="467642"/>
                    </a:cubicBezTo>
                    <a:lnTo>
                      <a:pt x="797903" y="480042"/>
                    </a:lnTo>
                    <a:cubicBezTo>
                      <a:pt x="797903" y="489975"/>
                      <a:pt x="800348" y="499821"/>
                      <a:pt x="805238" y="509578"/>
                    </a:cubicBezTo>
                    <a:cubicBezTo>
                      <a:pt x="807211" y="518678"/>
                      <a:pt x="806828" y="530025"/>
                      <a:pt x="804087" y="543620"/>
                    </a:cubicBezTo>
                    <a:cubicBezTo>
                      <a:pt x="804087" y="548773"/>
                      <a:pt x="803056" y="554102"/>
                      <a:pt x="800995" y="559606"/>
                    </a:cubicBezTo>
                    <a:cubicBezTo>
                      <a:pt x="798934" y="565109"/>
                      <a:pt x="797903" y="569571"/>
                      <a:pt x="797903" y="572992"/>
                    </a:cubicBezTo>
                    <a:cubicBezTo>
                      <a:pt x="793759" y="590885"/>
                      <a:pt x="791687" y="608767"/>
                      <a:pt x="791687" y="626637"/>
                    </a:cubicBezTo>
                    <a:lnTo>
                      <a:pt x="791687" y="640123"/>
                    </a:lnTo>
                    <a:cubicBezTo>
                      <a:pt x="793068" y="648828"/>
                      <a:pt x="792378" y="660998"/>
                      <a:pt x="789615" y="676632"/>
                    </a:cubicBezTo>
                    <a:lnTo>
                      <a:pt x="791259" y="689953"/>
                    </a:lnTo>
                    <a:lnTo>
                      <a:pt x="793759" y="761524"/>
                    </a:lnTo>
                    <a:lnTo>
                      <a:pt x="793759" y="763168"/>
                    </a:lnTo>
                    <a:cubicBezTo>
                      <a:pt x="796522" y="774197"/>
                      <a:pt x="797903" y="783067"/>
                      <a:pt x="797903" y="789777"/>
                    </a:cubicBezTo>
                    <a:cubicBezTo>
                      <a:pt x="797903" y="795895"/>
                      <a:pt x="796193" y="804073"/>
                      <a:pt x="792772" y="814314"/>
                    </a:cubicBezTo>
                    <a:cubicBezTo>
                      <a:pt x="791786" y="819181"/>
                      <a:pt x="790947" y="825069"/>
                      <a:pt x="790256" y="831976"/>
                    </a:cubicBezTo>
                    <a:cubicBezTo>
                      <a:pt x="789565" y="838883"/>
                      <a:pt x="788343" y="846766"/>
                      <a:pt x="786589" y="855625"/>
                    </a:cubicBezTo>
                    <a:cubicBezTo>
                      <a:pt x="785251" y="859594"/>
                      <a:pt x="783700" y="865552"/>
                      <a:pt x="781935" y="873501"/>
                    </a:cubicBezTo>
                    <a:cubicBezTo>
                      <a:pt x="780170" y="881450"/>
                      <a:pt x="775833" y="888878"/>
                      <a:pt x="768926" y="895785"/>
                    </a:cubicBezTo>
                    <a:cubicBezTo>
                      <a:pt x="768619" y="896092"/>
                      <a:pt x="767616" y="899090"/>
                      <a:pt x="765917" y="904780"/>
                    </a:cubicBezTo>
                    <a:cubicBezTo>
                      <a:pt x="764217" y="910470"/>
                      <a:pt x="762502" y="915048"/>
                      <a:pt x="760769" y="918512"/>
                    </a:cubicBezTo>
                    <a:cubicBezTo>
                      <a:pt x="760726" y="918666"/>
                      <a:pt x="760704" y="921429"/>
                      <a:pt x="760704" y="926801"/>
                    </a:cubicBezTo>
                    <a:cubicBezTo>
                      <a:pt x="760704" y="932173"/>
                      <a:pt x="759892" y="937315"/>
                      <a:pt x="758270" y="942227"/>
                    </a:cubicBezTo>
                    <a:cubicBezTo>
                      <a:pt x="756494" y="954616"/>
                      <a:pt x="752415" y="965601"/>
                      <a:pt x="746034" y="975183"/>
                    </a:cubicBezTo>
                    <a:cubicBezTo>
                      <a:pt x="739653" y="984766"/>
                      <a:pt x="735136" y="991508"/>
                      <a:pt x="732483" y="995411"/>
                    </a:cubicBezTo>
                    <a:cubicBezTo>
                      <a:pt x="721585" y="1012778"/>
                      <a:pt x="708144" y="1021461"/>
                      <a:pt x="692159" y="1021461"/>
                    </a:cubicBezTo>
                    <a:cubicBezTo>
                      <a:pt x="661504" y="1021461"/>
                      <a:pt x="643820" y="1010815"/>
                      <a:pt x="639106" y="989524"/>
                    </a:cubicBezTo>
                    <a:cubicBezTo>
                      <a:pt x="635882" y="983889"/>
                      <a:pt x="631979" y="979240"/>
                      <a:pt x="627396" y="975578"/>
                    </a:cubicBezTo>
                    <a:cubicBezTo>
                      <a:pt x="617134" y="967377"/>
                      <a:pt x="609843" y="956830"/>
                      <a:pt x="605524" y="943937"/>
                    </a:cubicBezTo>
                    <a:cubicBezTo>
                      <a:pt x="602673" y="931197"/>
                      <a:pt x="598825" y="915207"/>
                      <a:pt x="593979" y="895966"/>
                    </a:cubicBezTo>
                    <a:cubicBezTo>
                      <a:pt x="589133" y="876724"/>
                      <a:pt x="586052" y="860460"/>
                      <a:pt x="584737" y="847172"/>
                    </a:cubicBezTo>
                    <a:lnTo>
                      <a:pt x="582232" y="831049"/>
                    </a:lnTo>
                    <a:lnTo>
                      <a:pt x="578981" y="837272"/>
                    </a:lnTo>
                    <a:cubicBezTo>
                      <a:pt x="578981" y="849529"/>
                      <a:pt x="574354" y="866490"/>
                      <a:pt x="565101" y="888154"/>
                    </a:cubicBezTo>
                    <a:cubicBezTo>
                      <a:pt x="560606" y="901639"/>
                      <a:pt x="558358" y="917712"/>
                      <a:pt x="558358" y="936372"/>
                    </a:cubicBezTo>
                    <a:lnTo>
                      <a:pt x="551813" y="973407"/>
                    </a:lnTo>
                    <a:cubicBezTo>
                      <a:pt x="550651" y="975227"/>
                      <a:pt x="550415" y="976751"/>
                      <a:pt x="551106" y="977979"/>
                    </a:cubicBezTo>
                    <a:cubicBezTo>
                      <a:pt x="551796" y="979207"/>
                      <a:pt x="552142" y="981181"/>
                      <a:pt x="552142" y="983900"/>
                    </a:cubicBezTo>
                    <a:cubicBezTo>
                      <a:pt x="552142" y="988351"/>
                      <a:pt x="551363" y="996426"/>
                      <a:pt x="549806" y="1008124"/>
                    </a:cubicBezTo>
                    <a:cubicBezTo>
                      <a:pt x="548250" y="1019822"/>
                      <a:pt x="545717" y="1030912"/>
                      <a:pt x="542209" y="1041393"/>
                    </a:cubicBezTo>
                    <a:cubicBezTo>
                      <a:pt x="540586" y="1045494"/>
                      <a:pt x="539775" y="1054550"/>
                      <a:pt x="539775" y="1068561"/>
                    </a:cubicBezTo>
                    <a:lnTo>
                      <a:pt x="539775" y="1092210"/>
                    </a:lnTo>
                    <a:cubicBezTo>
                      <a:pt x="538393" y="1101858"/>
                      <a:pt x="538393" y="1112854"/>
                      <a:pt x="539775" y="1125199"/>
                    </a:cubicBezTo>
                    <a:cubicBezTo>
                      <a:pt x="539775" y="1124936"/>
                      <a:pt x="539903" y="1125134"/>
                      <a:pt x="540161" y="1125791"/>
                    </a:cubicBezTo>
                    <a:lnTo>
                      <a:pt x="540257" y="1126068"/>
                    </a:lnTo>
                    <a:lnTo>
                      <a:pt x="544215" y="1126846"/>
                    </a:lnTo>
                    <a:cubicBezTo>
                      <a:pt x="555661" y="1129087"/>
                      <a:pt x="561779" y="1130248"/>
                      <a:pt x="562568" y="1130330"/>
                    </a:cubicBezTo>
                    <a:cubicBezTo>
                      <a:pt x="589911" y="1131778"/>
                      <a:pt x="614788" y="1132112"/>
                      <a:pt x="637198" y="1131334"/>
                    </a:cubicBezTo>
                    <a:cubicBezTo>
                      <a:pt x="659608" y="1130555"/>
                      <a:pt x="675724" y="1130166"/>
                      <a:pt x="685548" y="1130166"/>
                    </a:cubicBezTo>
                    <a:lnTo>
                      <a:pt x="758335" y="1124410"/>
                    </a:lnTo>
                    <a:lnTo>
                      <a:pt x="868224" y="1112208"/>
                    </a:lnTo>
                    <a:cubicBezTo>
                      <a:pt x="887915" y="1109401"/>
                      <a:pt x="904986" y="1105596"/>
                      <a:pt x="919436" y="1100794"/>
                    </a:cubicBezTo>
                    <a:cubicBezTo>
                      <a:pt x="938841" y="1092308"/>
                      <a:pt x="951351" y="1085807"/>
                      <a:pt x="956964" y="1081290"/>
                    </a:cubicBezTo>
                    <a:cubicBezTo>
                      <a:pt x="965933" y="1075830"/>
                      <a:pt x="974440" y="1070732"/>
                      <a:pt x="982488" y="1065996"/>
                    </a:cubicBezTo>
                    <a:cubicBezTo>
                      <a:pt x="990535" y="1061259"/>
                      <a:pt x="998780" y="1057071"/>
                      <a:pt x="1007222" y="1053431"/>
                    </a:cubicBezTo>
                    <a:cubicBezTo>
                      <a:pt x="1008823" y="1051831"/>
                      <a:pt x="1019265" y="1044375"/>
                      <a:pt x="1038551" y="1031065"/>
                    </a:cubicBezTo>
                    <a:cubicBezTo>
                      <a:pt x="1057836" y="1017755"/>
                      <a:pt x="1071589" y="1003481"/>
                      <a:pt x="1079812" y="988241"/>
                    </a:cubicBezTo>
                    <a:cubicBezTo>
                      <a:pt x="1083606" y="980610"/>
                      <a:pt x="1088177" y="968770"/>
                      <a:pt x="1093528" y="952719"/>
                    </a:cubicBezTo>
                    <a:cubicBezTo>
                      <a:pt x="1096663" y="944913"/>
                      <a:pt x="1099898" y="937682"/>
                      <a:pt x="1103231" y="931027"/>
                    </a:cubicBezTo>
                    <a:cubicBezTo>
                      <a:pt x="1106564" y="924372"/>
                      <a:pt x="1109414" y="917405"/>
                      <a:pt x="1111782" y="910125"/>
                    </a:cubicBezTo>
                    <a:lnTo>
                      <a:pt x="1122307" y="874142"/>
                    </a:lnTo>
                    <a:lnTo>
                      <a:pt x="1141516" y="849277"/>
                    </a:lnTo>
                    <a:cubicBezTo>
                      <a:pt x="1160812" y="857500"/>
                      <a:pt x="1172795" y="865086"/>
                      <a:pt x="1177466" y="872037"/>
                    </a:cubicBezTo>
                    <a:cubicBezTo>
                      <a:pt x="1180711" y="878572"/>
                      <a:pt x="1183709" y="885961"/>
                      <a:pt x="1186461" y="894206"/>
                    </a:cubicBezTo>
                    <a:cubicBezTo>
                      <a:pt x="1189213" y="902451"/>
                      <a:pt x="1191707" y="908809"/>
                      <a:pt x="1193944" y="913283"/>
                    </a:cubicBezTo>
                    <a:cubicBezTo>
                      <a:pt x="1200281" y="922777"/>
                      <a:pt x="1205127" y="934212"/>
                      <a:pt x="1208482" y="947588"/>
                    </a:cubicBezTo>
                    <a:lnTo>
                      <a:pt x="1210883" y="964626"/>
                    </a:lnTo>
                    <a:cubicBezTo>
                      <a:pt x="1209523" y="969340"/>
                      <a:pt x="1209183" y="974624"/>
                      <a:pt x="1209863" y="980479"/>
                    </a:cubicBezTo>
                    <a:cubicBezTo>
                      <a:pt x="1210543" y="986334"/>
                      <a:pt x="1210883" y="990916"/>
                      <a:pt x="1210883" y="994227"/>
                    </a:cubicBezTo>
                    <a:lnTo>
                      <a:pt x="1210883" y="990445"/>
                    </a:lnTo>
                    <a:cubicBezTo>
                      <a:pt x="1217768" y="997637"/>
                      <a:pt x="1218908" y="1010234"/>
                      <a:pt x="1214304" y="1028237"/>
                    </a:cubicBezTo>
                    <a:cubicBezTo>
                      <a:pt x="1212747" y="1033017"/>
                      <a:pt x="1211448" y="1037589"/>
                      <a:pt x="1210406" y="1041952"/>
                    </a:cubicBezTo>
                    <a:cubicBezTo>
                      <a:pt x="1209364" y="1046316"/>
                      <a:pt x="1208844" y="1049879"/>
                      <a:pt x="1208844" y="1052642"/>
                    </a:cubicBezTo>
                    <a:cubicBezTo>
                      <a:pt x="1207462" y="1058124"/>
                      <a:pt x="1206771" y="1065524"/>
                      <a:pt x="1206771" y="1074843"/>
                    </a:cubicBezTo>
                    <a:cubicBezTo>
                      <a:pt x="1209512" y="1083132"/>
                      <a:pt x="1210883" y="1090675"/>
                      <a:pt x="1210883" y="1097472"/>
                    </a:cubicBezTo>
                    <a:lnTo>
                      <a:pt x="1207013" y="1115706"/>
                    </a:lnTo>
                    <a:lnTo>
                      <a:pt x="1207808" y="1127748"/>
                    </a:lnTo>
                    <a:cubicBezTo>
                      <a:pt x="1207117" y="1133724"/>
                      <a:pt x="1206662" y="1136667"/>
                      <a:pt x="1206443" y="1136580"/>
                    </a:cubicBezTo>
                    <a:cubicBezTo>
                      <a:pt x="1208043" y="1144079"/>
                      <a:pt x="1207791" y="1151688"/>
                      <a:pt x="1205686" y="1159406"/>
                    </a:cubicBezTo>
                    <a:cubicBezTo>
                      <a:pt x="1203581" y="1167125"/>
                      <a:pt x="1200884" y="1175884"/>
                      <a:pt x="1197595" y="1185686"/>
                    </a:cubicBezTo>
                    <a:lnTo>
                      <a:pt x="1191707" y="1191606"/>
                    </a:lnTo>
                    <a:cubicBezTo>
                      <a:pt x="1187980" y="1196825"/>
                      <a:pt x="1186116" y="1199862"/>
                      <a:pt x="1186116" y="1200717"/>
                    </a:cubicBezTo>
                    <a:cubicBezTo>
                      <a:pt x="1186116" y="1202384"/>
                      <a:pt x="1186039" y="1203063"/>
                      <a:pt x="1185886" y="1202757"/>
                    </a:cubicBezTo>
                    <a:cubicBezTo>
                      <a:pt x="1188802" y="1213632"/>
                      <a:pt x="1186543" y="1224020"/>
                      <a:pt x="1179110" y="1233921"/>
                    </a:cubicBezTo>
                    <a:cubicBezTo>
                      <a:pt x="1171677" y="1243821"/>
                      <a:pt x="1163323" y="1251095"/>
                      <a:pt x="1154047" y="1255744"/>
                    </a:cubicBezTo>
                    <a:cubicBezTo>
                      <a:pt x="1123941" y="1264888"/>
                      <a:pt x="1103899" y="1273735"/>
                      <a:pt x="1093922" y="1282287"/>
                    </a:cubicBezTo>
                    <a:lnTo>
                      <a:pt x="1072642" y="1287582"/>
                    </a:lnTo>
                    <a:lnTo>
                      <a:pt x="1041297" y="1291760"/>
                    </a:lnTo>
                    <a:cubicBezTo>
                      <a:pt x="1032614" y="1294676"/>
                      <a:pt x="1025498" y="1296134"/>
                      <a:pt x="1019951" y="1296134"/>
                    </a:cubicBezTo>
                    <a:cubicBezTo>
                      <a:pt x="1015828" y="1297494"/>
                      <a:pt x="1007759" y="1298173"/>
                      <a:pt x="995743" y="1298173"/>
                    </a:cubicBezTo>
                    <a:lnTo>
                      <a:pt x="921705" y="1298173"/>
                    </a:lnTo>
                    <a:cubicBezTo>
                      <a:pt x="910632" y="1299555"/>
                      <a:pt x="890766" y="1300245"/>
                      <a:pt x="862107" y="1300245"/>
                    </a:cubicBezTo>
                    <a:cubicBezTo>
                      <a:pt x="860835" y="1298864"/>
                      <a:pt x="859245" y="1298519"/>
                      <a:pt x="857337" y="1299209"/>
                    </a:cubicBezTo>
                    <a:cubicBezTo>
                      <a:pt x="855430" y="1299900"/>
                      <a:pt x="853401" y="1300190"/>
                      <a:pt x="851252" y="1300081"/>
                    </a:cubicBezTo>
                    <a:cubicBezTo>
                      <a:pt x="826913" y="1305694"/>
                      <a:pt x="807716" y="1308501"/>
                      <a:pt x="793660" y="1308501"/>
                    </a:cubicBezTo>
                    <a:cubicBezTo>
                      <a:pt x="780153" y="1309882"/>
                      <a:pt x="768192" y="1310228"/>
                      <a:pt x="757776" y="1309537"/>
                    </a:cubicBezTo>
                    <a:cubicBezTo>
                      <a:pt x="747361" y="1308846"/>
                      <a:pt x="739785" y="1308501"/>
                      <a:pt x="735049" y="1308501"/>
                    </a:cubicBezTo>
                    <a:lnTo>
                      <a:pt x="684989" y="1306363"/>
                    </a:lnTo>
                    <a:cubicBezTo>
                      <a:pt x="678388" y="1305047"/>
                      <a:pt x="669579" y="1304390"/>
                      <a:pt x="658560" y="1304390"/>
                    </a:cubicBezTo>
                    <a:cubicBezTo>
                      <a:pt x="647542" y="1304390"/>
                      <a:pt x="638448" y="1303666"/>
                      <a:pt x="631277" y="1302219"/>
                    </a:cubicBezTo>
                    <a:cubicBezTo>
                      <a:pt x="600382" y="1299390"/>
                      <a:pt x="578476" y="1296562"/>
                      <a:pt x="565561" y="1293733"/>
                    </a:cubicBezTo>
                    <a:cubicBezTo>
                      <a:pt x="533087" y="1286365"/>
                      <a:pt x="506050" y="1276038"/>
                      <a:pt x="484452" y="1262750"/>
                    </a:cubicBezTo>
                    <a:cubicBezTo>
                      <a:pt x="445509" y="1237248"/>
                      <a:pt x="418177" y="1217503"/>
                      <a:pt x="402455" y="1203513"/>
                    </a:cubicBezTo>
                    <a:cubicBezTo>
                      <a:pt x="384496" y="1185555"/>
                      <a:pt x="372951" y="1166324"/>
                      <a:pt x="367820" y="1145822"/>
                    </a:cubicBezTo>
                    <a:cubicBezTo>
                      <a:pt x="366264" y="1135056"/>
                      <a:pt x="365485" y="1120321"/>
                      <a:pt x="365485" y="1101617"/>
                    </a:cubicBezTo>
                    <a:lnTo>
                      <a:pt x="365485" y="1063825"/>
                    </a:lnTo>
                    <a:cubicBezTo>
                      <a:pt x="366932" y="1036043"/>
                      <a:pt x="372633" y="1004413"/>
                      <a:pt x="382589" y="968934"/>
                    </a:cubicBezTo>
                    <a:lnTo>
                      <a:pt x="382773" y="967947"/>
                    </a:lnTo>
                    <a:lnTo>
                      <a:pt x="377359" y="980043"/>
                    </a:lnTo>
                    <a:cubicBezTo>
                      <a:pt x="374015" y="987482"/>
                      <a:pt x="371998" y="991892"/>
                      <a:pt x="371307" y="993274"/>
                    </a:cubicBezTo>
                    <a:cubicBezTo>
                      <a:pt x="368325" y="1005202"/>
                      <a:pt x="364871" y="1014116"/>
                      <a:pt x="360946" y="1020014"/>
                    </a:cubicBezTo>
                    <a:lnTo>
                      <a:pt x="340027" y="1055635"/>
                    </a:lnTo>
                    <a:lnTo>
                      <a:pt x="302499" y="1097867"/>
                    </a:lnTo>
                    <a:cubicBezTo>
                      <a:pt x="300350" y="1099994"/>
                      <a:pt x="297192" y="1103491"/>
                      <a:pt x="293026" y="1108359"/>
                    </a:cubicBezTo>
                    <a:cubicBezTo>
                      <a:pt x="288860" y="1113227"/>
                      <a:pt x="284814" y="1117623"/>
                      <a:pt x="280889" y="1121549"/>
                    </a:cubicBezTo>
                    <a:cubicBezTo>
                      <a:pt x="277578" y="1126504"/>
                      <a:pt x="272272" y="1131536"/>
                      <a:pt x="264970" y="1136646"/>
                    </a:cubicBezTo>
                    <a:cubicBezTo>
                      <a:pt x="257668" y="1141755"/>
                      <a:pt x="252077" y="1146184"/>
                      <a:pt x="248196" y="1149933"/>
                    </a:cubicBezTo>
                    <a:lnTo>
                      <a:pt x="212049" y="1182529"/>
                    </a:lnTo>
                    <a:lnTo>
                      <a:pt x="185604" y="1206506"/>
                    </a:lnTo>
                    <a:cubicBezTo>
                      <a:pt x="179552" y="1212558"/>
                      <a:pt x="176647" y="1215584"/>
                      <a:pt x="176888" y="1215584"/>
                    </a:cubicBezTo>
                    <a:cubicBezTo>
                      <a:pt x="169148" y="1227205"/>
                      <a:pt x="151606" y="1234628"/>
                      <a:pt x="124262" y="1237851"/>
                    </a:cubicBezTo>
                    <a:lnTo>
                      <a:pt x="98377" y="1250777"/>
                    </a:lnTo>
                    <a:cubicBezTo>
                      <a:pt x="95242" y="1252356"/>
                      <a:pt x="84311" y="1256270"/>
                      <a:pt x="65585" y="1262519"/>
                    </a:cubicBezTo>
                    <a:cubicBezTo>
                      <a:pt x="64489" y="1263616"/>
                      <a:pt x="57713" y="1266488"/>
                      <a:pt x="45258" y="1271137"/>
                    </a:cubicBezTo>
                    <a:cubicBezTo>
                      <a:pt x="39535" y="1274031"/>
                      <a:pt x="24449" y="1275479"/>
                      <a:pt x="0" y="1275479"/>
                    </a:cubicBezTo>
                    <a:cubicBezTo>
                      <a:pt x="1360" y="1260656"/>
                      <a:pt x="1700" y="1252899"/>
                      <a:pt x="1020" y="1252208"/>
                    </a:cubicBezTo>
                    <a:cubicBezTo>
                      <a:pt x="340" y="1251517"/>
                      <a:pt x="2653" y="1245800"/>
                      <a:pt x="7960" y="1235055"/>
                    </a:cubicBezTo>
                    <a:lnTo>
                      <a:pt x="39864" y="1203020"/>
                    </a:lnTo>
                    <a:cubicBezTo>
                      <a:pt x="54029" y="1184601"/>
                      <a:pt x="64105" y="1173144"/>
                      <a:pt x="70091" y="1168648"/>
                    </a:cubicBezTo>
                    <a:cubicBezTo>
                      <a:pt x="94891" y="1139726"/>
                      <a:pt x="107291" y="1125265"/>
                      <a:pt x="107291" y="1125265"/>
                    </a:cubicBezTo>
                    <a:cubicBezTo>
                      <a:pt x="111325" y="1121231"/>
                      <a:pt x="115069" y="1116450"/>
                      <a:pt x="118523" y="1110925"/>
                    </a:cubicBezTo>
                    <a:cubicBezTo>
                      <a:pt x="121977" y="1105399"/>
                      <a:pt x="125765" y="1100575"/>
                      <a:pt x="129887" y="1096453"/>
                    </a:cubicBezTo>
                    <a:cubicBezTo>
                      <a:pt x="137539" y="1084985"/>
                      <a:pt x="145998" y="1073698"/>
                      <a:pt x="155262" y="1062591"/>
                    </a:cubicBezTo>
                    <a:cubicBezTo>
                      <a:pt x="164527" y="1051485"/>
                      <a:pt x="170058" y="1044814"/>
                      <a:pt x="171856" y="1042577"/>
                    </a:cubicBezTo>
                    <a:cubicBezTo>
                      <a:pt x="175540" y="1037973"/>
                      <a:pt x="181526" y="1027382"/>
                      <a:pt x="189814" y="1010805"/>
                    </a:cubicBezTo>
                    <a:cubicBezTo>
                      <a:pt x="195099" y="1004204"/>
                      <a:pt x="199468" y="996771"/>
                      <a:pt x="202921" y="988504"/>
                    </a:cubicBezTo>
                    <a:cubicBezTo>
                      <a:pt x="206375" y="980238"/>
                      <a:pt x="211007" y="972476"/>
                      <a:pt x="216818" y="965218"/>
                    </a:cubicBezTo>
                    <a:lnTo>
                      <a:pt x="219808" y="958933"/>
                    </a:lnTo>
                    <a:lnTo>
                      <a:pt x="212014" y="958115"/>
                    </a:lnTo>
                    <a:cubicBezTo>
                      <a:pt x="199560" y="955291"/>
                      <a:pt x="190110" y="948229"/>
                      <a:pt x="183664" y="936931"/>
                    </a:cubicBezTo>
                    <a:cubicBezTo>
                      <a:pt x="183115" y="936383"/>
                      <a:pt x="177228" y="928972"/>
                      <a:pt x="166001" y="914697"/>
                    </a:cubicBezTo>
                    <a:cubicBezTo>
                      <a:pt x="164028" y="910750"/>
                      <a:pt x="162120" y="906946"/>
                      <a:pt x="160278" y="903284"/>
                    </a:cubicBezTo>
                    <a:cubicBezTo>
                      <a:pt x="158436" y="899622"/>
                      <a:pt x="156485" y="896223"/>
                      <a:pt x="154424" y="893088"/>
                    </a:cubicBezTo>
                    <a:cubicBezTo>
                      <a:pt x="145433" y="876883"/>
                      <a:pt x="139381" y="859429"/>
                      <a:pt x="136268" y="840725"/>
                    </a:cubicBezTo>
                    <a:cubicBezTo>
                      <a:pt x="130764" y="804830"/>
                      <a:pt x="128012" y="778594"/>
                      <a:pt x="128012" y="762017"/>
                    </a:cubicBezTo>
                    <a:lnTo>
                      <a:pt x="125940" y="689262"/>
                    </a:lnTo>
                    <a:lnTo>
                      <a:pt x="123901" y="548521"/>
                    </a:lnTo>
                    <a:lnTo>
                      <a:pt x="123901" y="424292"/>
                    </a:lnTo>
                    <a:cubicBezTo>
                      <a:pt x="123901" y="401509"/>
                      <a:pt x="125271" y="366787"/>
                      <a:pt x="128012" y="320126"/>
                    </a:cubicBezTo>
                    <a:cubicBezTo>
                      <a:pt x="128012" y="295984"/>
                      <a:pt x="126060" y="273509"/>
                      <a:pt x="122157" y="252700"/>
                    </a:cubicBezTo>
                    <a:lnTo>
                      <a:pt x="115645" y="217901"/>
                    </a:lnTo>
                    <a:cubicBezTo>
                      <a:pt x="115645" y="218295"/>
                      <a:pt x="114954" y="217468"/>
                      <a:pt x="113573" y="215417"/>
                    </a:cubicBezTo>
                    <a:cubicBezTo>
                      <a:pt x="112192" y="213367"/>
                      <a:pt x="111556" y="210051"/>
                      <a:pt x="111665" y="205468"/>
                    </a:cubicBezTo>
                    <a:cubicBezTo>
                      <a:pt x="110174" y="197223"/>
                      <a:pt x="110667" y="186934"/>
                      <a:pt x="113145" y="174600"/>
                    </a:cubicBezTo>
                    <a:cubicBezTo>
                      <a:pt x="115623" y="162266"/>
                      <a:pt x="117136" y="154969"/>
                      <a:pt x="117684" y="152711"/>
                    </a:cubicBezTo>
                    <a:lnTo>
                      <a:pt x="117684" y="152316"/>
                    </a:lnTo>
                    <a:cubicBezTo>
                      <a:pt x="116325" y="126880"/>
                      <a:pt x="129536" y="114162"/>
                      <a:pt x="157318" y="114162"/>
                    </a:cubicBezTo>
                    <a:cubicBezTo>
                      <a:pt x="164861" y="114162"/>
                      <a:pt x="172415" y="116059"/>
                      <a:pt x="179980" y="119853"/>
                    </a:cubicBezTo>
                    <a:cubicBezTo>
                      <a:pt x="190461" y="126146"/>
                      <a:pt x="199698" y="132620"/>
                      <a:pt x="207691" y="139275"/>
                    </a:cubicBezTo>
                    <a:lnTo>
                      <a:pt x="229082" y="153813"/>
                    </a:lnTo>
                    <a:lnTo>
                      <a:pt x="263359" y="133798"/>
                    </a:lnTo>
                    <a:cubicBezTo>
                      <a:pt x="274015" y="128492"/>
                      <a:pt x="285845" y="124403"/>
                      <a:pt x="298848" y="121530"/>
                    </a:cubicBezTo>
                    <a:cubicBezTo>
                      <a:pt x="352680" y="102673"/>
                      <a:pt x="382676" y="91709"/>
                      <a:pt x="388838" y="88639"/>
                    </a:cubicBezTo>
                    <a:cubicBezTo>
                      <a:pt x="418067" y="81688"/>
                      <a:pt x="444402" y="73378"/>
                      <a:pt x="467842" y="63708"/>
                    </a:cubicBezTo>
                    <a:cubicBezTo>
                      <a:pt x="485691" y="59585"/>
                      <a:pt x="500821" y="55244"/>
                      <a:pt x="513232" y="50683"/>
                    </a:cubicBezTo>
                    <a:cubicBezTo>
                      <a:pt x="519437" y="48402"/>
                      <a:pt x="524911" y="46456"/>
                      <a:pt x="529652" y="44845"/>
                    </a:cubicBezTo>
                    <a:lnTo>
                      <a:pt x="539615" y="41671"/>
                    </a:lnTo>
                    <a:lnTo>
                      <a:pt x="540486" y="37175"/>
                    </a:lnTo>
                    <a:cubicBezTo>
                      <a:pt x="543553" y="29959"/>
                      <a:pt x="551221" y="24847"/>
                      <a:pt x="563489" y="21837"/>
                    </a:cubicBezTo>
                    <a:cubicBezTo>
                      <a:pt x="575703" y="19447"/>
                      <a:pt x="582829" y="17847"/>
                      <a:pt x="584868" y="17035"/>
                    </a:cubicBezTo>
                    <a:lnTo>
                      <a:pt x="588618" y="12036"/>
                    </a:lnTo>
                    <a:cubicBezTo>
                      <a:pt x="598830" y="3188"/>
                      <a:pt x="609364" y="-781"/>
                      <a:pt x="620218" y="127"/>
                    </a:cubicBezTo>
                    <a:close/>
                    <a:moveTo>
                      <a:pt x="557385" y="160552"/>
                    </a:moveTo>
                    <a:lnTo>
                      <a:pt x="552997" y="161986"/>
                    </a:lnTo>
                    <a:cubicBezTo>
                      <a:pt x="547581" y="164157"/>
                      <a:pt x="540411" y="166722"/>
                      <a:pt x="531486" y="169683"/>
                    </a:cubicBezTo>
                    <a:cubicBezTo>
                      <a:pt x="525390" y="171722"/>
                      <a:pt x="519240" y="172741"/>
                      <a:pt x="513034" y="172741"/>
                    </a:cubicBezTo>
                    <a:cubicBezTo>
                      <a:pt x="506829" y="172741"/>
                      <a:pt x="500810" y="173717"/>
                      <a:pt x="494977" y="175669"/>
                    </a:cubicBezTo>
                    <a:lnTo>
                      <a:pt x="465342" y="188628"/>
                    </a:lnTo>
                    <a:cubicBezTo>
                      <a:pt x="465342" y="188628"/>
                      <a:pt x="458380" y="193265"/>
                      <a:pt x="444457" y="202541"/>
                    </a:cubicBezTo>
                    <a:cubicBezTo>
                      <a:pt x="436168" y="204624"/>
                      <a:pt x="424733" y="208439"/>
                      <a:pt x="410151" y="213987"/>
                    </a:cubicBezTo>
                    <a:cubicBezTo>
                      <a:pt x="395570" y="219534"/>
                      <a:pt x="381503" y="222308"/>
                      <a:pt x="367952" y="222308"/>
                    </a:cubicBezTo>
                    <a:cubicBezTo>
                      <a:pt x="364312" y="222308"/>
                      <a:pt x="359795" y="222911"/>
                      <a:pt x="354401" y="224117"/>
                    </a:cubicBezTo>
                    <a:cubicBezTo>
                      <a:pt x="349007" y="225323"/>
                      <a:pt x="344369" y="226562"/>
                      <a:pt x="340488" y="227834"/>
                    </a:cubicBezTo>
                    <a:cubicBezTo>
                      <a:pt x="333844" y="229171"/>
                      <a:pt x="328107" y="230473"/>
                      <a:pt x="323278" y="231740"/>
                    </a:cubicBezTo>
                    <a:lnTo>
                      <a:pt x="316199" y="233961"/>
                    </a:lnTo>
                    <a:lnTo>
                      <a:pt x="319964" y="239214"/>
                    </a:lnTo>
                    <a:cubicBezTo>
                      <a:pt x="324700" y="248599"/>
                      <a:pt x="327068" y="257282"/>
                      <a:pt x="327068" y="265264"/>
                    </a:cubicBezTo>
                    <a:lnTo>
                      <a:pt x="327068" y="278552"/>
                    </a:lnTo>
                    <a:cubicBezTo>
                      <a:pt x="324306" y="286818"/>
                      <a:pt x="322924" y="292026"/>
                      <a:pt x="322924" y="294175"/>
                    </a:cubicBezTo>
                    <a:cubicBezTo>
                      <a:pt x="322924" y="301718"/>
                      <a:pt x="323960" y="309272"/>
                      <a:pt x="326032" y="316837"/>
                    </a:cubicBezTo>
                    <a:cubicBezTo>
                      <a:pt x="328104" y="324402"/>
                      <a:pt x="329141" y="332679"/>
                      <a:pt x="329141" y="341670"/>
                    </a:cubicBezTo>
                    <a:lnTo>
                      <a:pt x="329141" y="355747"/>
                    </a:lnTo>
                    <a:lnTo>
                      <a:pt x="331096" y="375424"/>
                    </a:lnTo>
                    <a:lnTo>
                      <a:pt x="342330" y="377957"/>
                    </a:lnTo>
                    <a:lnTo>
                      <a:pt x="353055" y="380419"/>
                    </a:lnTo>
                    <a:lnTo>
                      <a:pt x="350618" y="378993"/>
                    </a:lnTo>
                    <a:cubicBezTo>
                      <a:pt x="348141" y="376575"/>
                      <a:pt x="346902" y="372949"/>
                      <a:pt x="346902" y="368114"/>
                    </a:cubicBezTo>
                    <a:cubicBezTo>
                      <a:pt x="369816" y="372280"/>
                      <a:pt x="382347" y="374363"/>
                      <a:pt x="384496" y="374363"/>
                    </a:cubicBezTo>
                    <a:cubicBezTo>
                      <a:pt x="400196" y="376337"/>
                      <a:pt x="420029" y="384066"/>
                      <a:pt x="443996" y="397552"/>
                    </a:cubicBezTo>
                    <a:cubicBezTo>
                      <a:pt x="464498" y="406301"/>
                      <a:pt x="478773" y="414041"/>
                      <a:pt x="486820" y="420773"/>
                    </a:cubicBezTo>
                    <a:cubicBezTo>
                      <a:pt x="493179" y="423316"/>
                      <a:pt x="499774" y="427318"/>
                      <a:pt x="506604" y="432778"/>
                    </a:cubicBezTo>
                    <a:cubicBezTo>
                      <a:pt x="513434" y="438238"/>
                      <a:pt x="519174" y="442524"/>
                      <a:pt x="523822" y="445638"/>
                    </a:cubicBezTo>
                    <a:cubicBezTo>
                      <a:pt x="533076" y="450265"/>
                      <a:pt x="537702" y="457621"/>
                      <a:pt x="537702" y="467708"/>
                    </a:cubicBezTo>
                    <a:cubicBezTo>
                      <a:pt x="540443" y="476018"/>
                      <a:pt x="541814" y="482882"/>
                      <a:pt x="541814" y="488298"/>
                    </a:cubicBezTo>
                    <a:cubicBezTo>
                      <a:pt x="541814" y="499678"/>
                      <a:pt x="539764" y="507440"/>
                      <a:pt x="535663" y="511585"/>
                    </a:cubicBezTo>
                    <a:cubicBezTo>
                      <a:pt x="535093" y="513668"/>
                      <a:pt x="532001" y="523820"/>
                      <a:pt x="526388" y="542042"/>
                    </a:cubicBezTo>
                    <a:cubicBezTo>
                      <a:pt x="518779" y="559781"/>
                      <a:pt x="514975" y="569418"/>
                      <a:pt x="514975" y="570953"/>
                    </a:cubicBezTo>
                    <a:lnTo>
                      <a:pt x="498135" y="642524"/>
                    </a:lnTo>
                    <a:cubicBezTo>
                      <a:pt x="497411" y="646898"/>
                      <a:pt x="496183" y="652235"/>
                      <a:pt x="494451" y="658533"/>
                    </a:cubicBezTo>
                    <a:lnTo>
                      <a:pt x="490037" y="672864"/>
                    </a:lnTo>
                    <a:lnTo>
                      <a:pt x="499278" y="675037"/>
                    </a:lnTo>
                    <a:cubicBezTo>
                      <a:pt x="507155" y="677427"/>
                      <a:pt x="516499" y="680699"/>
                      <a:pt x="527309" y="684855"/>
                    </a:cubicBezTo>
                    <a:cubicBezTo>
                      <a:pt x="540575" y="691488"/>
                      <a:pt x="552715" y="698652"/>
                      <a:pt x="563728" y="706349"/>
                    </a:cubicBezTo>
                    <a:lnTo>
                      <a:pt x="576839" y="717261"/>
                    </a:lnTo>
                    <a:lnTo>
                      <a:pt x="576119" y="706267"/>
                    </a:lnTo>
                    <a:lnTo>
                      <a:pt x="569936" y="573946"/>
                    </a:lnTo>
                    <a:cubicBezTo>
                      <a:pt x="569936" y="545265"/>
                      <a:pt x="568554" y="503384"/>
                      <a:pt x="565791" y="448302"/>
                    </a:cubicBezTo>
                    <a:lnTo>
                      <a:pt x="559707" y="334401"/>
                    </a:lnTo>
                    <a:cubicBezTo>
                      <a:pt x="558259" y="318547"/>
                      <a:pt x="557536" y="295502"/>
                      <a:pt x="557536" y="265264"/>
                    </a:cubicBezTo>
                    <a:lnTo>
                      <a:pt x="557536" y="169386"/>
                    </a:lnTo>
                    <a:lnTo>
                      <a:pt x="557385" y="160552"/>
                    </a:lnTo>
                    <a:close/>
                    <a:moveTo>
                      <a:pt x="328906" y="431735"/>
                    </a:moveTo>
                    <a:lnTo>
                      <a:pt x="328384" y="438797"/>
                    </a:lnTo>
                    <a:cubicBezTo>
                      <a:pt x="327507" y="443972"/>
                      <a:pt x="327068" y="453587"/>
                      <a:pt x="327068" y="467642"/>
                    </a:cubicBezTo>
                    <a:lnTo>
                      <a:pt x="327068" y="484154"/>
                    </a:lnTo>
                    <a:lnTo>
                      <a:pt x="327068" y="535792"/>
                    </a:lnTo>
                    <a:cubicBezTo>
                      <a:pt x="327068" y="566250"/>
                      <a:pt x="326378" y="589109"/>
                      <a:pt x="324996" y="604370"/>
                    </a:cubicBezTo>
                    <a:lnTo>
                      <a:pt x="324996" y="637228"/>
                    </a:lnTo>
                    <a:lnTo>
                      <a:pt x="322497" y="664824"/>
                    </a:lnTo>
                    <a:lnTo>
                      <a:pt x="319141" y="720552"/>
                    </a:lnTo>
                    <a:lnTo>
                      <a:pt x="320063" y="717351"/>
                    </a:lnTo>
                    <a:lnTo>
                      <a:pt x="340718" y="630551"/>
                    </a:lnTo>
                    <a:cubicBezTo>
                      <a:pt x="343634" y="612659"/>
                      <a:pt x="346419" y="585008"/>
                      <a:pt x="349073" y="547600"/>
                    </a:cubicBezTo>
                    <a:lnTo>
                      <a:pt x="355157" y="482673"/>
                    </a:lnTo>
                    <a:cubicBezTo>
                      <a:pt x="355157" y="477257"/>
                      <a:pt x="351177" y="468574"/>
                      <a:pt x="343218" y="456624"/>
                    </a:cubicBezTo>
                    <a:cubicBezTo>
                      <a:pt x="339370" y="452759"/>
                      <a:pt x="334843" y="445040"/>
                      <a:pt x="329638" y="433466"/>
                    </a:cubicBezTo>
                    <a:lnTo>
                      <a:pt x="328906" y="431735"/>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1" name="文本框 130">
                <a:extLst>
                  <a:ext uri="{FF2B5EF4-FFF2-40B4-BE49-F238E27FC236}">
                    <a16:creationId xmlns:a16="http://schemas.microsoft.com/office/drawing/2014/main" id="{FB26A1AB-DA04-44EF-7233-6955DD67D891}"/>
                  </a:ext>
                </a:extLst>
              </p:cNvPr>
              <p:cNvSpPr txBox="1"/>
              <p:nvPr>
                <p:custDataLst>
                  <p:tags r:id="rId20"/>
                </p:custDataLst>
              </p:nvPr>
            </p:nvSpPr>
            <p:spPr>
              <a:xfrm>
                <a:off x="6071325" y="3344471"/>
                <a:ext cx="808231" cy="947077"/>
              </a:xfrm>
              <a:custGeom>
                <a:avLst/>
                <a:gdLst/>
                <a:ahLst/>
                <a:cxnLst/>
                <a:rect l="l" t="t" r="r" b="b"/>
                <a:pathLst>
                  <a:path w="808231" h="947077">
                    <a:moveTo>
                      <a:pt x="645762" y="519"/>
                    </a:moveTo>
                    <a:cubicBezTo>
                      <a:pt x="649224" y="-174"/>
                      <a:pt x="651922" y="-173"/>
                      <a:pt x="653857" y="523"/>
                    </a:cubicBezTo>
                    <a:cubicBezTo>
                      <a:pt x="657727" y="1916"/>
                      <a:pt x="661987" y="2612"/>
                      <a:pt x="666635" y="2612"/>
                    </a:cubicBezTo>
                    <a:lnTo>
                      <a:pt x="693376" y="17512"/>
                    </a:lnTo>
                    <a:lnTo>
                      <a:pt x="720313" y="46489"/>
                    </a:lnTo>
                    <a:lnTo>
                      <a:pt x="735147" y="54975"/>
                    </a:lnTo>
                    <a:cubicBezTo>
                      <a:pt x="742581" y="62342"/>
                      <a:pt x="746297" y="67287"/>
                      <a:pt x="746297" y="69808"/>
                    </a:cubicBezTo>
                    <a:lnTo>
                      <a:pt x="763960" y="94575"/>
                    </a:lnTo>
                    <a:cubicBezTo>
                      <a:pt x="764069" y="94795"/>
                      <a:pt x="765517" y="95595"/>
                      <a:pt x="768301" y="96976"/>
                    </a:cubicBezTo>
                    <a:cubicBezTo>
                      <a:pt x="781129" y="106120"/>
                      <a:pt x="791807" y="119211"/>
                      <a:pt x="800337" y="136248"/>
                    </a:cubicBezTo>
                    <a:cubicBezTo>
                      <a:pt x="802530" y="142892"/>
                      <a:pt x="803939" y="149032"/>
                      <a:pt x="804564" y="154667"/>
                    </a:cubicBezTo>
                    <a:cubicBezTo>
                      <a:pt x="805189" y="160303"/>
                      <a:pt x="806411" y="164951"/>
                      <a:pt x="808231" y="168613"/>
                    </a:cubicBezTo>
                    <a:lnTo>
                      <a:pt x="808231" y="197228"/>
                    </a:lnTo>
                    <a:cubicBezTo>
                      <a:pt x="803561" y="198401"/>
                      <a:pt x="800125" y="199114"/>
                      <a:pt x="797924" y="199366"/>
                    </a:cubicBezTo>
                    <a:lnTo>
                      <a:pt x="795680" y="198882"/>
                    </a:lnTo>
                    <a:lnTo>
                      <a:pt x="795831" y="200780"/>
                    </a:lnTo>
                    <a:cubicBezTo>
                      <a:pt x="780285" y="227488"/>
                      <a:pt x="763445" y="240842"/>
                      <a:pt x="745311" y="240842"/>
                    </a:cubicBezTo>
                    <a:cubicBezTo>
                      <a:pt x="743754" y="241236"/>
                      <a:pt x="742997" y="241335"/>
                      <a:pt x="743041" y="241138"/>
                    </a:cubicBezTo>
                    <a:lnTo>
                      <a:pt x="728273" y="283304"/>
                    </a:lnTo>
                    <a:cubicBezTo>
                      <a:pt x="717244" y="321852"/>
                      <a:pt x="707903" y="351849"/>
                      <a:pt x="700250" y="373294"/>
                    </a:cubicBezTo>
                    <a:cubicBezTo>
                      <a:pt x="697312" y="382130"/>
                      <a:pt x="692674" y="389695"/>
                      <a:pt x="686337" y="395989"/>
                    </a:cubicBezTo>
                    <a:cubicBezTo>
                      <a:pt x="677522" y="404803"/>
                      <a:pt x="673082" y="409309"/>
                      <a:pt x="673016" y="409507"/>
                    </a:cubicBezTo>
                    <a:cubicBezTo>
                      <a:pt x="671415" y="417488"/>
                      <a:pt x="668773" y="425168"/>
                      <a:pt x="665089" y="432547"/>
                    </a:cubicBezTo>
                    <a:cubicBezTo>
                      <a:pt x="663248" y="436236"/>
                      <a:pt x="661866" y="439453"/>
                      <a:pt x="660945" y="442196"/>
                    </a:cubicBezTo>
                    <a:lnTo>
                      <a:pt x="659586" y="448897"/>
                    </a:lnTo>
                    <a:lnTo>
                      <a:pt x="660061" y="456911"/>
                    </a:lnTo>
                    <a:cubicBezTo>
                      <a:pt x="659713" y="459767"/>
                      <a:pt x="658851" y="462681"/>
                      <a:pt x="657475" y="465652"/>
                    </a:cubicBezTo>
                    <a:cubicBezTo>
                      <a:pt x="654723" y="471594"/>
                      <a:pt x="653347" y="474719"/>
                      <a:pt x="653347" y="475026"/>
                    </a:cubicBezTo>
                    <a:cubicBezTo>
                      <a:pt x="646550" y="486910"/>
                      <a:pt x="640498" y="500823"/>
                      <a:pt x="635191" y="516764"/>
                    </a:cubicBezTo>
                    <a:cubicBezTo>
                      <a:pt x="632253" y="524110"/>
                      <a:pt x="626201" y="535425"/>
                      <a:pt x="617036" y="550708"/>
                    </a:cubicBezTo>
                    <a:cubicBezTo>
                      <a:pt x="574628" y="585046"/>
                      <a:pt x="554115" y="600834"/>
                      <a:pt x="555497" y="598071"/>
                    </a:cubicBezTo>
                    <a:cubicBezTo>
                      <a:pt x="578060" y="591186"/>
                      <a:pt x="592324" y="588927"/>
                      <a:pt x="598288" y="591295"/>
                    </a:cubicBezTo>
                    <a:lnTo>
                      <a:pt x="637264" y="626160"/>
                    </a:lnTo>
                    <a:cubicBezTo>
                      <a:pt x="638601" y="627497"/>
                      <a:pt x="646999" y="637431"/>
                      <a:pt x="662458" y="655959"/>
                    </a:cubicBezTo>
                    <a:cubicBezTo>
                      <a:pt x="664519" y="659051"/>
                      <a:pt x="668088" y="662773"/>
                      <a:pt x="673164" y="667126"/>
                    </a:cubicBezTo>
                    <a:cubicBezTo>
                      <a:pt x="678240" y="671478"/>
                      <a:pt x="681677" y="675453"/>
                      <a:pt x="683476" y="679049"/>
                    </a:cubicBezTo>
                    <a:cubicBezTo>
                      <a:pt x="692312" y="691394"/>
                      <a:pt x="696731" y="702127"/>
                      <a:pt x="696731" y="711249"/>
                    </a:cubicBezTo>
                    <a:cubicBezTo>
                      <a:pt x="696731" y="716281"/>
                      <a:pt x="696308" y="720478"/>
                      <a:pt x="695464" y="723838"/>
                    </a:cubicBezTo>
                    <a:lnTo>
                      <a:pt x="692968" y="728814"/>
                    </a:lnTo>
                    <a:lnTo>
                      <a:pt x="693622" y="729388"/>
                    </a:lnTo>
                    <a:cubicBezTo>
                      <a:pt x="694313" y="731241"/>
                      <a:pt x="694658" y="733461"/>
                      <a:pt x="694658" y="736049"/>
                    </a:cubicBezTo>
                    <a:cubicBezTo>
                      <a:pt x="694658" y="741662"/>
                      <a:pt x="693584" y="746681"/>
                      <a:pt x="691435" y="751105"/>
                    </a:cubicBezTo>
                    <a:lnTo>
                      <a:pt x="683935" y="760014"/>
                    </a:lnTo>
                    <a:lnTo>
                      <a:pt x="682481" y="773384"/>
                    </a:lnTo>
                    <a:cubicBezTo>
                      <a:pt x="680556" y="779044"/>
                      <a:pt x="677325" y="784695"/>
                      <a:pt x="672786" y="790335"/>
                    </a:cubicBezTo>
                    <a:cubicBezTo>
                      <a:pt x="663708" y="801617"/>
                      <a:pt x="659048" y="807378"/>
                      <a:pt x="658807" y="807620"/>
                    </a:cubicBezTo>
                    <a:cubicBezTo>
                      <a:pt x="654071" y="814724"/>
                      <a:pt x="640377" y="821291"/>
                      <a:pt x="617726" y="827321"/>
                    </a:cubicBezTo>
                    <a:lnTo>
                      <a:pt x="585230" y="825249"/>
                    </a:lnTo>
                    <a:cubicBezTo>
                      <a:pt x="571569" y="825249"/>
                      <a:pt x="560359" y="821746"/>
                      <a:pt x="551599" y="814740"/>
                    </a:cubicBezTo>
                    <a:cubicBezTo>
                      <a:pt x="542839" y="807735"/>
                      <a:pt x="542154" y="798333"/>
                      <a:pt x="549543" y="786537"/>
                    </a:cubicBezTo>
                    <a:cubicBezTo>
                      <a:pt x="551363" y="788335"/>
                      <a:pt x="534961" y="783774"/>
                      <a:pt x="500338" y="772854"/>
                    </a:cubicBezTo>
                    <a:lnTo>
                      <a:pt x="465934" y="746541"/>
                    </a:lnTo>
                    <a:cubicBezTo>
                      <a:pt x="466088" y="746694"/>
                      <a:pt x="468779" y="746771"/>
                      <a:pt x="474009" y="746771"/>
                    </a:cubicBezTo>
                    <a:cubicBezTo>
                      <a:pt x="479239" y="746771"/>
                      <a:pt x="483268" y="735490"/>
                      <a:pt x="486096" y="712926"/>
                    </a:cubicBezTo>
                    <a:cubicBezTo>
                      <a:pt x="472896" y="726521"/>
                      <a:pt x="456703" y="750433"/>
                      <a:pt x="437516" y="784662"/>
                    </a:cubicBezTo>
                    <a:cubicBezTo>
                      <a:pt x="432934" y="787600"/>
                      <a:pt x="420950" y="794836"/>
                      <a:pt x="401567" y="806370"/>
                    </a:cubicBezTo>
                    <a:lnTo>
                      <a:pt x="389561" y="816336"/>
                    </a:lnTo>
                    <a:lnTo>
                      <a:pt x="373642" y="829985"/>
                    </a:lnTo>
                    <a:cubicBezTo>
                      <a:pt x="370572" y="832025"/>
                      <a:pt x="365798" y="836295"/>
                      <a:pt x="359318" y="842796"/>
                    </a:cubicBezTo>
                    <a:cubicBezTo>
                      <a:pt x="352839" y="849298"/>
                      <a:pt x="349665" y="852527"/>
                      <a:pt x="349796" y="852483"/>
                    </a:cubicBezTo>
                    <a:cubicBezTo>
                      <a:pt x="349796" y="848185"/>
                      <a:pt x="347335" y="848514"/>
                      <a:pt x="342412" y="853470"/>
                    </a:cubicBezTo>
                    <a:cubicBezTo>
                      <a:pt x="337489" y="858425"/>
                      <a:pt x="333636" y="861594"/>
                      <a:pt x="330851" y="862975"/>
                    </a:cubicBezTo>
                    <a:cubicBezTo>
                      <a:pt x="328976" y="864850"/>
                      <a:pt x="326581" y="866256"/>
                      <a:pt x="323664" y="867194"/>
                    </a:cubicBezTo>
                    <a:lnTo>
                      <a:pt x="314771" y="868406"/>
                    </a:lnTo>
                    <a:lnTo>
                      <a:pt x="304110" y="876896"/>
                    </a:lnTo>
                    <a:cubicBezTo>
                      <a:pt x="299484" y="879840"/>
                      <a:pt x="294364" y="882436"/>
                      <a:pt x="288750" y="884683"/>
                    </a:cubicBezTo>
                    <a:cubicBezTo>
                      <a:pt x="277524" y="889178"/>
                      <a:pt x="268775" y="892983"/>
                      <a:pt x="262503" y="896096"/>
                    </a:cubicBezTo>
                    <a:lnTo>
                      <a:pt x="221850" y="906819"/>
                    </a:lnTo>
                    <a:cubicBezTo>
                      <a:pt x="210470" y="910612"/>
                      <a:pt x="198256" y="916138"/>
                      <a:pt x="185209" y="923396"/>
                    </a:cubicBezTo>
                    <a:cubicBezTo>
                      <a:pt x="174794" y="928593"/>
                      <a:pt x="164422" y="932573"/>
                      <a:pt x="154095" y="935335"/>
                    </a:cubicBezTo>
                    <a:cubicBezTo>
                      <a:pt x="143767" y="938098"/>
                      <a:pt x="132880" y="942012"/>
                      <a:pt x="121434" y="947077"/>
                    </a:cubicBezTo>
                    <a:lnTo>
                      <a:pt x="101798" y="945005"/>
                    </a:lnTo>
                    <a:lnTo>
                      <a:pt x="74005" y="947077"/>
                    </a:lnTo>
                    <a:lnTo>
                      <a:pt x="0" y="947077"/>
                    </a:lnTo>
                    <a:cubicBezTo>
                      <a:pt x="8091" y="920019"/>
                      <a:pt x="12137" y="906490"/>
                      <a:pt x="12137" y="906490"/>
                    </a:cubicBezTo>
                    <a:cubicBezTo>
                      <a:pt x="19921" y="903376"/>
                      <a:pt x="29273" y="897719"/>
                      <a:pt x="40193" y="889518"/>
                    </a:cubicBezTo>
                    <a:cubicBezTo>
                      <a:pt x="54687" y="877677"/>
                      <a:pt x="78248" y="860881"/>
                      <a:pt x="110876" y="839129"/>
                    </a:cubicBezTo>
                    <a:cubicBezTo>
                      <a:pt x="115459" y="835687"/>
                      <a:pt x="121187" y="831899"/>
                      <a:pt x="128061" y="827765"/>
                    </a:cubicBezTo>
                    <a:cubicBezTo>
                      <a:pt x="134936" y="823632"/>
                      <a:pt x="141201" y="818737"/>
                      <a:pt x="146859" y="813080"/>
                    </a:cubicBezTo>
                    <a:cubicBezTo>
                      <a:pt x="155279" y="807444"/>
                      <a:pt x="162438" y="802045"/>
                      <a:pt x="168336" y="796881"/>
                    </a:cubicBezTo>
                    <a:cubicBezTo>
                      <a:pt x="174235" y="791717"/>
                      <a:pt x="179804" y="787830"/>
                      <a:pt x="185045" y="785221"/>
                    </a:cubicBezTo>
                    <a:cubicBezTo>
                      <a:pt x="189540" y="780726"/>
                      <a:pt x="194885" y="775381"/>
                      <a:pt x="201079" y="769186"/>
                    </a:cubicBezTo>
                    <a:cubicBezTo>
                      <a:pt x="207274" y="762992"/>
                      <a:pt x="213978" y="756288"/>
                      <a:pt x="221192" y="749074"/>
                    </a:cubicBezTo>
                    <a:lnTo>
                      <a:pt x="243459" y="734207"/>
                    </a:lnTo>
                    <a:cubicBezTo>
                      <a:pt x="244841" y="731422"/>
                      <a:pt x="248514" y="728051"/>
                      <a:pt x="254478" y="724093"/>
                    </a:cubicBezTo>
                    <a:cubicBezTo>
                      <a:pt x="260442" y="720135"/>
                      <a:pt x="264214" y="717761"/>
                      <a:pt x="265792" y="716972"/>
                    </a:cubicBezTo>
                    <a:lnTo>
                      <a:pt x="296348" y="684245"/>
                    </a:lnTo>
                    <a:cubicBezTo>
                      <a:pt x="304703" y="675891"/>
                      <a:pt x="311412" y="670475"/>
                      <a:pt x="316477" y="667997"/>
                    </a:cubicBezTo>
                    <a:cubicBezTo>
                      <a:pt x="319832" y="666024"/>
                      <a:pt x="324130" y="661627"/>
                      <a:pt x="329371" y="654808"/>
                    </a:cubicBezTo>
                    <a:cubicBezTo>
                      <a:pt x="334611" y="647989"/>
                      <a:pt x="339907" y="641016"/>
                      <a:pt x="345257" y="633889"/>
                    </a:cubicBezTo>
                    <a:lnTo>
                      <a:pt x="350087" y="626578"/>
                    </a:lnTo>
                    <a:lnTo>
                      <a:pt x="306117" y="582579"/>
                    </a:lnTo>
                    <a:cubicBezTo>
                      <a:pt x="300306" y="576396"/>
                      <a:pt x="290187" y="568277"/>
                      <a:pt x="275758" y="558223"/>
                    </a:cubicBezTo>
                    <a:cubicBezTo>
                      <a:pt x="261330" y="548170"/>
                      <a:pt x="250301" y="539964"/>
                      <a:pt x="242670" y="533605"/>
                    </a:cubicBezTo>
                    <a:cubicBezTo>
                      <a:pt x="232123" y="526588"/>
                      <a:pt x="224196" y="513596"/>
                      <a:pt x="218890" y="494629"/>
                    </a:cubicBezTo>
                    <a:cubicBezTo>
                      <a:pt x="228582" y="481845"/>
                      <a:pt x="234447" y="475799"/>
                      <a:pt x="236487" y="476489"/>
                    </a:cubicBezTo>
                    <a:cubicBezTo>
                      <a:pt x="238526" y="477180"/>
                      <a:pt x="239545" y="475388"/>
                      <a:pt x="239545" y="471112"/>
                    </a:cubicBezTo>
                    <a:cubicBezTo>
                      <a:pt x="272108" y="468590"/>
                      <a:pt x="299582" y="469423"/>
                      <a:pt x="321970" y="473611"/>
                    </a:cubicBezTo>
                    <a:lnTo>
                      <a:pt x="355815" y="477854"/>
                    </a:lnTo>
                    <a:cubicBezTo>
                      <a:pt x="368292" y="479411"/>
                      <a:pt x="390406" y="484816"/>
                      <a:pt x="422156" y="494070"/>
                    </a:cubicBezTo>
                    <a:lnTo>
                      <a:pt x="427318" y="494836"/>
                    </a:lnTo>
                    <a:lnTo>
                      <a:pt x="436415" y="477967"/>
                    </a:lnTo>
                    <a:cubicBezTo>
                      <a:pt x="446907" y="458262"/>
                      <a:pt x="454686" y="442842"/>
                      <a:pt x="459751" y="431708"/>
                    </a:cubicBezTo>
                    <a:cubicBezTo>
                      <a:pt x="467645" y="415964"/>
                      <a:pt x="475489" y="397452"/>
                      <a:pt x="483284" y="376172"/>
                    </a:cubicBezTo>
                    <a:cubicBezTo>
                      <a:pt x="489131" y="360211"/>
                      <a:pt x="493377" y="348164"/>
                      <a:pt x="496022" y="340030"/>
                    </a:cubicBezTo>
                    <a:lnTo>
                      <a:pt x="497988" y="333673"/>
                    </a:lnTo>
                    <a:lnTo>
                      <a:pt x="458205" y="350270"/>
                    </a:lnTo>
                    <a:cubicBezTo>
                      <a:pt x="453995" y="353077"/>
                      <a:pt x="448403" y="355642"/>
                      <a:pt x="441430" y="357966"/>
                    </a:cubicBezTo>
                    <a:cubicBezTo>
                      <a:pt x="434173" y="365224"/>
                      <a:pt x="423505" y="368853"/>
                      <a:pt x="409428" y="368853"/>
                    </a:cubicBezTo>
                    <a:lnTo>
                      <a:pt x="394199" y="365071"/>
                    </a:lnTo>
                    <a:cubicBezTo>
                      <a:pt x="393980" y="364852"/>
                      <a:pt x="395876" y="364742"/>
                      <a:pt x="399889" y="364742"/>
                    </a:cubicBezTo>
                    <a:cubicBezTo>
                      <a:pt x="386513" y="366124"/>
                      <a:pt x="375002" y="365016"/>
                      <a:pt x="365354" y="361420"/>
                    </a:cubicBezTo>
                    <a:cubicBezTo>
                      <a:pt x="355706" y="357824"/>
                      <a:pt x="344731" y="351421"/>
                      <a:pt x="332430" y="342212"/>
                    </a:cubicBezTo>
                    <a:cubicBezTo>
                      <a:pt x="325501" y="336993"/>
                      <a:pt x="317333" y="328321"/>
                      <a:pt x="307926" y="316195"/>
                    </a:cubicBezTo>
                    <a:cubicBezTo>
                      <a:pt x="284902" y="300846"/>
                      <a:pt x="273390" y="293171"/>
                      <a:pt x="273390" y="293171"/>
                    </a:cubicBezTo>
                    <a:cubicBezTo>
                      <a:pt x="258962" y="280826"/>
                      <a:pt x="249742" y="265663"/>
                      <a:pt x="245729" y="247683"/>
                    </a:cubicBezTo>
                    <a:cubicBezTo>
                      <a:pt x="245729" y="256892"/>
                      <a:pt x="246255" y="261497"/>
                      <a:pt x="247308" y="261497"/>
                    </a:cubicBezTo>
                    <a:cubicBezTo>
                      <a:pt x="244633" y="253450"/>
                      <a:pt x="239293" y="240688"/>
                      <a:pt x="231290" y="223212"/>
                    </a:cubicBezTo>
                    <a:lnTo>
                      <a:pt x="266746" y="208016"/>
                    </a:lnTo>
                    <a:lnTo>
                      <a:pt x="293454" y="197721"/>
                    </a:lnTo>
                    <a:cubicBezTo>
                      <a:pt x="297664" y="196384"/>
                      <a:pt x="302910" y="194860"/>
                      <a:pt x="309192" y="193150"/>
                    </a:cubicBezTo>
                    <a:cubicBezTo>
                      <a:pt x="315474" y="191439"/>
                      <a:pt x="320315" y="189444"/>
                      <a:pt x="323714" y="187164"/>
                    </a:cubicBezTo>
                    <a:lnTo>
                      <a:pt x="375451" y="163548"/>
                    </a:lnTo>
                    <a:lnTo>
                      <a:pt x="442319" y="132236"/>
                    </a:lnTo>
                    <a:cubicBezTo>
                      <a:pt x="449072" y="129999"/>
                      <a:pt x="454329" y="127625"/>
                      <a:pt x="458090" y="125115"/>
                    </a:cubicBezTo>
                    <a:cubicBezTo>
                      <a:pt x="461850" y="122604"/>
                      <a:pt x="465858" y="120318"/>
                      <a:pt x="470111" y="118257"/>
                    </a:cubicBezTo>
                    <a:lnTo>
                      <a:pt x="526355" y="91188"/>
                    </a:lnTo>
                    <a:cubicBezTo>
                      <a:pt x="539643" y="81693"/>
                      <a:pt x="548524" y="76946"/>
                      <a:pt x="552997" y="76946"/>
                    </a:cubicBezTo>
                    <a:cubicBezTo>
                      <a:pt x="554181" y="76617"/>
                      <a:pt x="556598" y="72801"/>
                      <a:pt x="560249" y="65500"/>
                    </a:cubicBezTo>
                    <a:cubicBezTo>
                      <a:pt x="563900" y="58198"/>
                      <a:pt x="566416" y="53177"/>
                      <a:pt x="567798" y="50436"/>
                    </a:cubicBezTo>
                    <a:cubicBezTo>
                      <a:pt x="569903" y="46226"/>
                      <a:pt x="575648" y="39428"/>
                      <a:pt x="585033" y="30043"/>
                    </a:cubicBezTo>
                    <a:lnTo>
                      <a:pt x="609076" y="16689"/>
                    </a:lnTo>
                    <a:lnTo>
                      <a:pt x="633086" y="4684"/>
                    </a:lnTo>
                    <a:cubicBezTo>
                      <a:pt x="638075" y="2601"/>
                      <a:pt x="642300" y="1213"/>
                      <a:pt x="645762" y="519"/>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6" name="文本框 125">
                <a:extLst>
                  <a:ext uri="{FF2B5EF4-FFF2-40B4-BE49-F238E27FC236}">
                    <a16:creationId xmlns:a16="http://schemas.microsoft.com/office/drawing/2014/main" id="{127F7EE0-FF4E-1636-364D-24E5759292E8}"/>
                  </a:ext>
                </a:extLst>
              </p:cNvPr>
              <p:cNvSpPr txBox="1"/>
              <p:nvPr>
                <p:custDataLst>
                  <p:tags r:id="rId21"/>
                </p:custDataLst>
              </p:nvPr>
            </p:nvSpPr>
            <p:spPr>
              <a:xfrm>
                <a:off x="7113245" y="3526283"/>
                <a:ext cx="36016" cy="288817"/>
              </a:xfrm>
              <a:custGeom>
                <a:avLst/>
                <a:gdLst/>
                <a:ahLst/>
                <a:cxnLst/>
                <a:rect l="l" t="t" r="r" b="b"/>
                <a:pathLst>
                  <a:path w="36016" h="288817">
                    <a:moveTo>
                      <a:pt x="9765" y="0"/>
                    </a:moveTo>
                    <a:lnTo>
                      <a:pt x="10497" y="1731"/>
                    </a:lnTo>
                    <a:cubicBezTo>
                      <a:pt x="15702" y="13305"/>
                      <a:pt x="20229" y="21024"/>
                      <a:pt x="24077" y="24889"/>
                    </a:cubicBezTo>
                    <a:cubicBezTo>
                      <a:pt x="32036" y="36839"/>
                      <a:pt x="36016" y="45522"/>
                      <a:pt x="36016" y="50938"/>
                    </a:cubicBezTo>
                    <a:lnTo>
                      <a:pt x="29932" y="115865"/>
                    </a:lnTo>
                    <a:cubicBezTo>
                      <a:pt x="27278" y="153273"/>
                      <a:pt x="24493" y="180924"/>
                      <a:pt x="21577" y="198816"/>
                    </a:cubicBezTo>
                    <a:lnTo>
                      <a:pt x="922" y="285616"/>
                    </a:lnTo>
                    <a:lnTo>
                      <a:pt x="0" y="288817"/>
                    </a:lnTo>
                    <a:lnTo>
                      <a:pt x="3356" y="233089"/>
                    </a:lnTo>
                    <a:lnTo>
                      <a:pt x="5855" y="205493"/>
                    </a:lnTo>
                    <a:lnTo>
                      <a:pt x="5855" y="172635"/>
                    </a:lnTo>
                    <a:cubicBezTo>
                      <a:pt x="7237" y="157374"/>
                      <a:pt x="7927" y="134515"/>
                      <a:pt x="7927" y="104057"/>
                    </a:cubicBezTo>
                    <a:lnTo>
                      <a:pt x="7927" y="52419"/>
                    </a:lnTo>
                    <a:lnTo>
                      <a:pt x="7927" y="35907"/>
                    </a:lnTo>
                    <a:cubicBezTo>
                      <a:pt x="7927" y="21852"/>
                      <a:pt x="8366" y="12237"/>
                      <a:pt x="9243" y="7062"/>
                    </a:cubicBezTo>
                    <a:lnTo>
                      <a:pt x="9765"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nvGrpSpPr>
            <p:cNvPr id="154" name="组合 153">
              <a:extLst>
                <a:ext uri="{FF2B5EF4-FFF2-40B4-BE49-F238E27FC236}">
                  <a16:creationId xmlns:a16="http://schemas.microsoft.com/office/drawing/2014/main" id="{CB19F828-0C35-264B-E93E-FE4EC3B59620}"/>
                </a:ext>
              </a:extLst>
            </p:cNvPr>
            <p:cNvGrpSpPr/>
            <p:nvPr/>
          </p:nvGrpSpPr>
          <p:grpSpPr>
            <a:xfrm>
              <a:off x="3208500" y="1627920"/>
              <a:ext cx="1465502" cy="1334851"/>
              <a:chOff x="2456375" y="3154444"/>
              <a:chExt cx="1465502" cy="1334851"/>
            </a:xfrm>
          </p:grpSpPr>
          <p:sp>
            <p:nvSpPr>
              <p:cNvPr id="133" name="文本框 132">
                <a:extLst>
                  <a:ext uri="{FF2B5EF4-FFF2-40B4-BE49-F238E27FC236}">
                    <a16:creationId xmlns:a16="http://schemas.microsoft.com/office/drawing/2014/main" id="{391A0197-067C-8033-5860-AD9DA9187031}"/>
                  </a:ext>
                </a:extLst>
              </p:cNvPr>
              <p:cNvSpPr txBox="1"/>
              <p:nvPr>
                <p:custDataLst>
                  <p:tags r:id="rId11"/>
                </p:custDataLst>
              </p:nvPr>
            </p:nvSpPr>
            <p:spPr>
              <a:xfrm>
                <a:off x="2456375" y="3154444"/>
                <a:ext cx="1465502" cy="1334851"/>
              </a:xfrm>
              <a:custGeom>
                <a:avLst/>
                <a:gdLst/>
                <a:ahLst/>
                <a:cxnLst/>
                <a:rect l="l" t="t" r="r" b="b"/>
                <a:pathLst>
                  <a:path w="1465502" h="1334851">
                    <a:moveTo>
                      <a:pt x="789136" y="0"/>
                    </a:moveTo>
                    <a:lnTo>
                      <a:pt x="825502" y="10653"/>
                    </a:lnTo>
                    <a:lnTo>
                      <a:pt x="871097" y="25824"/>
                    </a:lnTo>
                    <a:lnTo>
                      <a:pt x="877040" y="25824"/>
                    </a:lnTo>
                    <a:cubicBezTo>
                      <a:pt x="888650" y="35481"/>
                      <a:pt x="901653" y="45490"/>
                      <a:pt x="916049" y="55851"/>
                    </a:cubicBezTo>
                    <a:cubicBezTo>
                      <a:pt x="930444" y="66211"/>
                      <a:pt x="941603" y="78657"/>
                      <a:pt x="949526" y="93189"/>
                    </a:cubicBezTo>
                    <a:cubicBezTo>
                      <a:pt x="950457" y="95051"/>
                      <a:pt x="953588" y="99310"/>
                      <a:pt x="958919" y="105964"/>
                    </a:cubicBezTo>
                    <a:cubicBezTo>
                      <a:pt x="964250" y="112618"/>
                      <a:pt x="966915" y="120966"/>
                      <a:pt x="966915" y="131007"/>
                    </a:cubicBezTo>
                    <a:cubicBezTo>
                      <a:pt x="966915" y="141796"/>
                      <a:pt x="966002" y="148998"/>
                      <a:pt x="964177" y="152613"/>
                    </a:cubicBezTo>
                    <a:cubicBezTo>
                      <a:pt x="962533" y="159204"/>
                      <a:pt x="957413" y="166798"/>
                      <a:pt x="948814" y="175397"/>
                    </a:cubicBezTo>
                    <a:lnTo>
                      <a:pt x="902397" y="209792"/>
                    </a:lnTo>
                    <a:lnTo>
                      <a:pt x="898098" y="214091"/>
                    </a:lnTo>
                    <a:cubicBezTo>
                      <a:pt x="880043" y="232147"/>
                      <a:pt x="866807" y="243575"/>
                      <a:pt x="858391" y="248376"/>
                    </a:cubicBezTo>
                    <a:lnTo>
                      <a:pt x="854594" y="250872"/>
                    </a:lnTo>
                    <a:lnTo>
                      <a:pt x="856529" y="251060"/>
                    </a:lnTo>
                    <a:cubicBezTo>
                      <a:pt x="858774" y="251224"/>
                      <a:pt x="859979" y="251261"/>
                      <a:pt x="860143" y="251170"/>
                    </a:cubicBezTo>
                    <a:cubicBezTo>
                      <a:pt x="860308" y="251078"/>
                      <a:pt x="859632" y="251891"/>
                      <a:pt x="858117" y="253607"/>
                    </a:cubicBezTo>
                    <a:cubicBezTo>
                      <a:pt x="870093" y="249627"/>
                      <a:pt x="878737" y="247637"/>
                      <a:pt x="884050" y="247637"/>
                    </a:cubicBezTo>
                    <a:cubicBezTo>
                      <a:pt x="889180" y="247637"/>
                      <a:pt x="897925" y="248869"/>
                      <a:pt x="910284" y="251334"/>
                    </a:cubicBezTo>
                    <a:cubicBezTo>
                      <a:pt x="921950" y="252794"/>
                      <a:pt x="932589" y="256272"/>
                      <a:pt x="942201" y="261767"/>
                    </a:cubicBezTo>
                    <a:cubicBezTo>
                      <a:pt x="951813" y="267263"/>
                      <a:pt x="960918" y="273588"/>
                      <a:pt x="969517" y="280745"/>
                    </a:cubicBezTo>
                    <a:cubicBezTo>
                      <a:pt x="971488" y="282716"/>
                      <a:pt x="974765" y="284852"/>
                      <a:pt x="979348" y="287153"/>
                    </a:cubicBezTo>
                    <a:cubicBezTo>
                      <a:pt x="983930" y="289453"/>
                      <a:pt x="988330" y="292693"/>
                      <a:pt x="992547" y="296874"/>
                    </a:cubicBezTo>
                    <a:cubicBezTo>
                      <a:pt x="995358" y="301128"/>
                      <a:pt x="999813" y="306632"/>
                      <a:pt x="1005910" y="313387"/>
                    </a:cubicBezTo>
                    <a:cubicBezTo>
                      <a:pt x="1012008" y="320142"/>
                      <a:pt x="1015057" y="328120"/>
                      <a:pt x="1015057" y="337321"/>
                    </a:cubicBezTo>
                    <a:cubicBezTo>
                      <a:pt x="1015057" y="343053"/>
                      <a:pt x="1013907" y="355093"/>
                      <a:pt x="1011606" y="373441"/>
                    </a:cubicBezTo>
                    <a:cubicBezTo>
                      <a:pt x="1011606" y="383007"/>
                      <a:pt x="1005408" y="390903"/>
                      <a:pt x="993012" y="397128"/>
                    </a:cubicBezTo>
                    <a:cubicBezTo>
                      <a:pt x="991807" y="397439"/>
                      <a:pt x="990196" y="399210"/>
                      <a:pt x="988179" y="402441"/>
                    </a:cubicBezTo>
                    <a:lnTo>
                      <a:pt x="987465" y="403355"/>
                    </a:lnTo>
                    <a:lnTo>
                      <a:pt x="987535" y="404385"/>
                    </a:lnTo>
                    <a:cubicBezTo>
                      <a:pt x="987535" y="406120"/>
                      <a:pt x="987823" y="409880"/>
                      <a:pt x="988398" y="415668"/>
                    </a:cubicBezTo>
                    <a:cubicBezTo>
                      <a:pt x="988973" y="421455"/>
                      <a:pt x="988101" y="425900"/>
                      <a:pt x="985783" y="429004"/>
                    </a:cubicBezTo>
                    <a:lnTo>
                      <a:pt x="977896" y="462139"/>
                    </a:lnTo>
                    <a:cubicBezTo>
                      <a:pt x="977440" y="461482"/>
                      <a:pt x="977499" y="461441"/>
                      <a:pt x="978074" y="462016"/>
                    </a:cubicBezTo>
                    <a:cubicBezTo>
                      <a:pt x="978649" y="462591"/>
                      <a:pt x="978845" y="463399"/>
                      <a:pt x="978663" y="464439"/>
                    </a:cubicBezTo>
                    <a:lnTo>
                      <a:pt x="980662" y="475804"/>
                    </a:lnTo>
                    <a:cubicBezTo>
                      <a:pt x="976080" y="485023"/>
                      <a:pt x="973788" y="492736"/>
                      <a:pt x="973788" y="498943"/>
                    </a:cubicBezTo>
                    <a:cubicBezTo>
                      <a:pt x="973788" y="504585"/>
                      <a:pt x="974847" y="512718"/>
                      <a:pt x="976965" y="523343"/>
                    </a:cubicBezTo>
                    <a:cubicBezTo>
                      <a:pt x="978243" y="534826"/>
                      <a:pt x="977586" y="550919"/>
                      <a:pt x="974993" y="571622"/>
                    </a:cubicBezTo>
                    <a:lnTo>
                      <a:pt x="974186" y="580260"/>
                    </a:lnTo>
                    <a:lnTo>
                      <a:pt x="991506" y="573046"/>
                    </a:lnTo>
                    <a:cubicBezTo>
                      <a:pt x="1000853" y="571713"/>
                      <a:pt x="1011958" y="569705"/>
                      <a:pt x="1024819" y="567021"/>
                    </a:cubicBezTo>
                    <a:cubicBezTo>
                      <a:pt x="1037681" y="564337"/>
                      <a:pt x="1048210" y="561444"/>
                      <a:pt x="1056407" y="558340"/>
                    </a:cubicBezTo>
                    <a:cubicBezTo>
                      <a:pt x="1062231" y="555967"/>
                      <a:pt x="1093403" y="544593"/>
                      <a:pt x="1149925" y="524219"/>
                    </a:cubicBezTo>
                    <a:lnTo>
                      <a:pt x="1165671" y="517651"/>
                    </a:lnTo>
                    <a:lnTo>
                      <a:pt x="1165671" y="503955"/>
                    </a:lnTo>
                    <a:cubicBezTo>
                      <a:pt x="1164667" y="499938"/>
                      <a:pt x="1163557" y="493686"/>
                      <a:pt x="1162344" y="485197"/>
                    </a:cubicBezTo>
                    <a:cubicBezTo>
                      <a:pt x="1161130" y="476707"/>
                      <a:pt x="1160522" y="466365"/>
                      <a:pt x="1160522" y="454170"/>
                    </a:cubicBezTo>
                    <a:cubicBezTo>
                      <a:pt x="1159372" y="440405"/>
                      <a:pt x="1158797" y="419547"/>
                      <a:pt x="1158797" y="391597"/>
                    </a:cubicBezTo>
                    <a:cubicBezTo>
                      <a:pt x="1157647" y="351196"/>
                      <a:pt x="1157072" y="292986"/>
                      <a:pt x="1157072" y="216966"/>
                    </a:cubicBezTo>
                    <a:cubicBezTo>
                      <a:pt x="1157072" y="201577"/>
                      <a:pt x="1156497" y="189883"/>
                      <a:pt x="1155347" y="181887"/>
                    </a:cubicBezTo>
                    <a:cubicBezTo>
                      <a:pt x="1155347" y="175881"/>
                      <a:pt x="1151486" y="167081"/>
                      <a:pt x="1143763" y="155489"/>
                    </a:cubicBezTo>
                    <a:cubicBezTo>
                      <a:pt x="1142266" y="152495"/>
                      <a:pt x="1140673" y="149304"/>
                      <a:pt x="1138985" y="145918"/>
                    </a:cubicBezTo>
                    <a:cubicBezTo>
                      <a:pt x="1137296" y="142531"/>
                      <a:pt x="1136452" y="137561"/>
                      <a:pt x="1136452" y="131007"/>
                    </a:cubicBezTo>
                    <a:cubicBezTo>
                      <a:pt x="1136452" y="123467"/>
                      <a:pt x="1137027" y="119122"/>
                      <a:pt x="1138177" y="117972"/>
                    </a:cubicBezTo>
                    <a:cubicBezTo>
                      <a:pt x="1138177" y="115672"/>
                      <a:pt x="1139893" y="114010"/>
                      <a:pt x="1143325" y="112988"/>
                    </a:cubicBezTo>
                    <a:lnTo>
                      <a:pt x="1136452" y="86014"/>
                    </a:lnTo>
                    <a:cubicBezTo>
                      <a:pt x="1152864" y="86014"/>
                      <a:pt x="1170846" y="87274"/>
                      <a:pt x="1190399" y="89794"/>
                    </a:cubicBezTo>
                    <a:cubicBezTo>
                      <a:pt x="1209951" y="92313"/>
                      <a:pt x="1227915" y="97671"/>
                      <a:pt x="1244291" y="105868"/>
                    </a:cubicBezTo>
                    <a:lnTo>
                      <a:pt x="1283013" y="122874"/>
                    </a:lnTo>
                    <a:cubicBezTo>
                      <a:pt x="1300959" y="127383"/>
                      <a:pt x="1315956" y="139423"/>
                      <a:pt x="1328005" y="158994"/>
                    </a:cubicBezTo>
                    <a:lnTo>
                      <a:pt x="1331401" y="165730"/>
                    </a:lnTo>
                    <a:cubicBezTo>
                      <a:pt x="1331401" y="171499"/>
                      <a:pt x="1331971" y="176392"/>
                      <a:pt x="1333113" y="180408"/>
                    </a:cubicBezTo>
                    <a:cubicBezTo>
                      <a:pt x="1334254" y="184425"/>
                      <a:pt x="1334824" y="189737"/>
                      <a:pt x="1334824" y="196346"/>
                    </a:cubicBezTo>
                    <a:cubicBezTo>
                      <a:pt x="1334824" y="209272"/>
                      <a:pt x="1331182" y="219395"/>
                      <a:pt x="1323898" y="226715"/>
                    </a:cubicBezTo>
                    <a:cubicBezTo>
                      <a:pt x="1317435" y="237213"/>
                      <a:pt x="1314204" y="255487"/>
                      <a:pt x="1314204" y="281539"/>
                    </a:cubicBezTo>
                    <a:lnTo>
                      <a:pt x="1315929" y="341483"/>
                    </a:lnTo>
                    <a:cubicBezTo>
                      <a:pt x="1315929" y="344185"/>
                      <a:pt x="1315262" y="348576"/>
                      <a:pt x="1313930" y="354655"/>
                    </a:cubicBezTo>
                    <a:cubicBezTo>
                      <a:pt x="1312597" y="360734"/>
                      <a:pt x="1311356" y="366166"/>
                      <a:pt x="1310206" y="370949"/>
                    </a:cubicBezTo>
                    <a:lnTo>
                      <a:pt x="1305605" y="407808"/>
                    </a:lnTo>
                    <a:lnTo>
                      <a:pt x="1305605" y="465652"/>
                    </a:lnTo>
                    <a:lnTo>
                      <a:pt x="1310945" y="463787"/>
                    </a:lnTo>
                    <a:lnTo>
                      <a:pt x="1321929" y="460078"/>
                    </a:lnTo>
                    <a:lnTo>
                      <a:pt x="1320201" y="462741"/>
                    </a:lnTo>
                    <a:lnTo>
                      <a:pt x="1323099" y="459683"/>
                    </a:lnTo>
                    <a:lnTo>
                      <a:pt x="1324829" y="459099"/>
                    </a:lnTo>
                    <a:lnTo>
                      <a:pt x="1323143" y="459637"/>
                    </a:lnTo>
                    <a:lnTo>
                      <a:pt x="1326696" y="455888"/>
                    </a:lnTo>
                    <a:cubicBezTo>
                      <a:pt x="1333826" y="450014"/>
                      <a:pt x="1342861" y="447077"/>
                      <a:pt x="1353801" y="447077"/>
                    </a:cubicBezTo>
                    <a:cubicBezTo>
                      <a:pt x="1355444" y="447041"/>
                      <a:pt x="1357124" y="446822"/>
                      <a:pt x="1358840" y="446420"/>
                    </a:cubicBezTo>
                    <a:cubicBezTo>
                      <a:pt x="1370816" y="443408"/>
                      <a:pt x="1378749" y="441902"/>
                      <a:pt x="1382637" y="441902"/>
                    </a:cubicBezTo>
                    <a:cubicBezTo>
                      <a:pt x="1403468" y="441902"/>
                      <a:pt x="1419953" y="449697"/>
                      <a:pt x="1432093" y="465288"/>
                    </a:cubicBezTo>
                    <a:cubicBezTo>
                      <a:pt x="1445932" y="481427"/>
                      <a:pt x="1455553" y="495593"/>
                      <a:pt x="1460956" y="507789"/>
                    </a:cubicBezTo>
                    <a:cubicBezTo>
                      <a:pt x="1463987" y="516844"/>
                      <a:pt x="1465502" y="524210"/>
                      <a:pt x="1465502" y="529888"/>
                    </a:cubicBezTo>
                    <a:cubicBezTo>
                      <a:pt x="1465502" y="546282"/>
                      <a:pt x="1460400" y="559572"/>
                      <a:pt x="1450194" y="569759"/>
                    </a:cubicBezTo>
                    <a:cubicBezTo>
                      <a:pt x="1447036" y="576113"/>
                      <a:pt x="1445831" y="579107"/>
                      <a:pt x="1446580" y="578742"/>
                    </a:cubicBezTo>
                    <a:cubicBezTo>
                      <a:pt x="1446580" y="578376"/>
                      <a:pt x="1443357" y="581471"/>
                      <a:pt x="1436913" y="588025"/>
                    </a:cubicBezTo>
                    <a:lnTo>
                      <a:pt x="1407858" y="599608"/>
                    </a:lnTo>
                    <a:cubicBezTo>
                      <a:pt x="1398785" y="602639"/>
                      <a:pt x="1392468" y="604154"/>
                      <a:pt x="1388908" y="604154"/>
                    </a:cubicBezTo>
                    <a:cubicBezTo>
                      <a:pt x="1383066" y="605122"/>
                      <a:pt x="1374285" y="606190"/>
                      <a:pt x="1362564" y="607358"/>
                    </a:cubicBezTo>
                    <a:cubicBezTo>
                      <a:pt x="1350844" y="608527"/>
                      <a:pt x="1341424" y="610307"/>
                      <a:pt x="1334304" y="612698"/>
                    </a:cubicBezTo>
                    <a:cubicBezTo>
                      <a:pt x="1331383" y="613428"/>
                      <a:pt x="1327056" y="615231"/>
                      <a:pt x="1321324" y="618107"/>
                    </a:cubicBezTo>
                    <a:cubicBezTo>
                      <a:pt x="1315591" y="620982"/>
                      <a:pt x="1309612" y="623186"/>
                      <a:pt x="1303387" y="624720"/>
                    </a:cubicBezTo>
                    <a:cubicBezTo>
                      <a:pt x="1303715" y="624592"/>
                      <a:pt x="1303880" y="625651"/>
                      <a:pt x="1303880" y="627897"/>
                    </a:cubicBezTo>
                    <a:lnTo>
                      <a:pt x="1303743" y="634414"/>
                    </a:lnTo>
                    <a:lnTo>
                      <a:pt x="1307084" y="691319"/>
                    </a:lnTo>
                    <a:lnTo>
                      <a:pt x="1305605" y="729931"/>
                    </a:lnTo>
                    <a:lnTo>
                      <a:pt x="1305605" y="774512"/>
                    </a:lnTo>
                    <a:lnTo>
                      <a:pt x="1307330" y="814192"/>
                    </a:lnTo>
                    <a:cubicBezTo>
                      <a:pt x="1307239" y="813535"/>
                      <a:pt x="1307490" y="818875"/>
                      <a:pt x="1308083" y="830212"/>
                    </a:cubicBezTo>
                    <a:cubicBezTo>
                      <a:pt x="1308677" y="841549"/>
                      <a:pt x="1307723" y="850961"/>
                      <a:pt x="1305222" y="858446"/>
                    </a:cubicBezTo>
                    <a:cubicBezTo>
                      <a:pt x="1304327" y="863795"/>
                      <a:pt x="1304455" y="871882"/>
                      <a:pt x="1305605" y="882708"/>
                    </a:cubicBezTo>
                    <a:cubicBezTo>
                      <a:pt x="1306755" y="893534"/>
                      <a:pt x="1307330" y="902014"/>
                      <a:pt x="1307330" y="908148"/>
                    </a:cubicBezTo>
                    <a:lnTo>
                      <a:pt x="1307330" y="940297"/>
                    </a:lnTo>
                    <a:lnTo>
                      <a:pt x="1308727" y="966450"/>
                    </a:lnTo>
                    <a:cubicBezTo>
                      <a:pt x="1311228" y="979010"/>
                      <a:pt x="1312478" y="988886"/>
                      <a:pt x="1312478" y="996079"/>
                    </a:cubicBezTo>
                    <a:lnTo>
                      <a:pt x="1319352" y="1078671"/>
                    </a:lnTo>
                    <a:cubicBezTo>
                      <a:pt x="1319352" y="1088529"/>
                      <a:pt x="1320502" y="1104887"/>
                      <a:pt x="1322802" y="1127743"/>
                    </a:cubicBezTo>
                    <a:cubicBezTo>
                      <a:pt x="1322802" y="1134936"/>
                      <a:pt x="1323076" y="1142855"/>
                      <a:pt x="1323624" y="1151499"/>
                    </a:cubicBezTo>
                    <a:cubicBezTo>
                      <a:pt x="1324172" y="1160144"/>
                      <a:pt x="1323724" y="1168774"/>
                      <a:pt x="1322282" y="1177391"/>
                    </a:cubicBezTo>
                    <a:cubicBezTo>
                      <a:pt x="1321479" y="1184530"/>
                      <a:pt x="1321077" y="1196579"/>
                      <a:pt x="1321077" y="1213539"/>
                    </a:cubicBezTo>
                    <a:cubicBezTo>
                      <a:pt x="1321077" y="1222019"/>
                      <a:pt x="1320443" y="1230284"/>
                      <a:pt x="1319174" y="1238335"/>
                    </a:cubicBezTo>
                    <a:lnTo>
                      <a:pt x="1315732" y="1252507"/>
                    </a:lnTo>
                    <a:lnTo>
                      <a:pt x="1315929" y="1257162"/>
                    </a:lnTo>
                    <a:cubicBezTo>
                      <a:pt x="1315929" y="1265669"/>
                      <a:pt x="1315354" y="1271648"/>
                      <a:pt x="1314204" y="1275099"/>
                    </a:cubicBezTo>
                    <a:cubicBezTo>
                      <a:pt x="1314204" y="1278494"/>
                      <a:pt x="1313629" y="1281338"/>
                      <a:pt x="1312478" y="1283629"/>
                    </a:cubicBezTo>
                    <a:cubicBezTo>
                      <a:pt x="1311328" y="1285920"/>
                      <a:pt x="1310753" y="1286838"/>
                      <a:pt x="1310753" y="1286381"/>
                    </a:cubicBezTo>
                    <a:cubicBezTo>
                      <a:pt x="1310753" y="1299617"/>
                      <a:pt x="1307170" y="1309416"/>
                      <a:pt x="1300005" y="1315778"/>
                    </a:cubicBezTo>
                    <a:cubicBezTo>
                      <a:pt x="1292839" y="1322140"/>
                      <a:pt x="1289704" y="1324874"/>
                      <a:pt x="1290598" y="1323980"/>
                    </a:cubicBezTo>
                    <a:cubicBezTo>
                      <a:pt x="1286947" y="1331228"/>
                      <a:pt x="1277509" y="1334851"/>
                      <a:pt x="1262283" y="1334851"/>
                    </a:cubicBezTo>
                    <a:lnTo>
                      <a:pt x="1250261" y="1334851"/>
                    </a:lnTo>
                    <a:lnTo>
                      <a:pt x="1248536" y="1334851"/>
                    </a:lnTo>
                    <a:cubicBezTo>
                      <a:pt x="1234369" y="1334851"/>
                      <a:pt x="1217811" y="1328288"/>
                      <a:pt x="1198861" y="1315162"/>
                    </a:cubicBezTo>
                    <a:cubicBezTo>
                      <a:pt x="1199372" y="1315692"/>
                      <a:pt x="1199472" y="1315956"/>
                      <a:pt x="1199162" y="1315956"/>
                    </a:cubicBezTo>
                    <a:cubicBezTo>
                      <a:pt x="1188445" y="1307394"/>
                      <a:pt x="1181143" y="1301415"/>
                      <a:pt x="1177254" y="1298019"/>
                    </a:cubicBezTo>
                    <a:cubicBezTo>
                      <a:pt x="1173366" y="1294624"/>
                      <a:pt x="1171075" y="1292579"/>
                      <a:pt x="1170381" y="1291885"/>
                    </a:cubicBezTo>
                    <a:cubicBezTo>
                      <a:pt x="1161508" y="1291885"/>
                      <a:pt x="1157072" y="1284893"/>
                      <a:pt x="1157072" y="1270909"/>
                    </a:cubicBezTo>
                    <a:cubicBezTo>
                      <a:pt x="1157072" y="1269759"/>
                      <a:pt x="1154178" y="1267532"/>
                      <a:pt x="1148391" y="1264227"/>
                    </a:cubicBezTo>
                    <a:cubicBezTo>
                      <a:pt x="1142604" y="1260923"/>
                      <a:pt x="1138268" y="1258294"/>
                      <a:pt x="1135384" y="1256340"/>
                    </a:cubicBezTo>
                    <a:cubicBezTo>
                      <a:pt x="1113476" y="1240969"/>
                      <a:pt x="1095183" y="1228993"/>
                      <a:pt x="1080505" y="1220412"/>
                    </a:cubicBezTo>
                    <a:cubicBezTo>
                      <a:pt x="1076964" y="1217765"/>
                      <a:pt x="1073431" y="1215935"/>
                      <a:pt x="1069908" y="1214922"/>
                    </a:cubicBezTo>
                    <a:cubicBezTo>
                      <a:pt x="1066384" y="1213908"/>
                      <a:pt x="1063381" y="1212735"/>
                      <a:pt x="1060898" y="1211403"/>
                    </a:cubicBezTo>
                    <a:lnTo>
                      <a:pt x="1036718" y="1202338"/>
                    </a:lnTo>
                    <a:lnTo>
                      <a:pt x="1036718" y="1171969"/>
                    </a:lnTo>
                    <a:lnTo>
                      <a:pt x="1122075" y="1167697"/>
                    </a:lnTo>
                    <a:lnTo>
                      <a:pt x="1158879" y="1166109"/>
                    </a:lnTo>
                    <a:cubicBezTo>
                      <a:pt x="1158003" y="1166237"/>
                      <a:pt x="1157985" y="1164037"/>
                      <a:pt x="1158825" y="1159509"/>
                    </a:cubicBezTo>
                    <a:lnTo>
                      <a:pt x="1160522" y="1073577"/>
                    </a:lnTo>
                    <a:lnTo>
                      <a:pt x="1158797" y="999804"/>
                    </a:lnTo>
                    <a:cubicBezTo>
                      <a:pt x="1158797" y="983825"/>
                      <a:pt x="1158833" y="968846"/>
                      <a:pt x="1158905" y="954868"/>
                    </a:cubicBezTo>
                    <a:lnTo>
                      <a:pt x="1159081" y="933702"/>
                    </a:lnTo>
                    <a:lnTo>
                      <a:pt x="1156579" y="938572"/>
                    </a:lnTo>
                    <a:cubicBezTo>
                      <a:pt x="1148619" y="942570"/>
                      <a:pt x="1142357" y="944569"/>
                      <a:pt x="1137793" y="944569"/>
                    </a:cubicBezTo>
                    <a:cubicBezTo>
                      <a:pt x="1130929" y="945720"/>
                      <a:pt x="1119701" y="946295"/>
                      <a:pt x="1104111" y="946295"/>
                    </a:cubicBezTo>
                    <a:cubicBezTo>
                      <a:pt x="1095567" y="946295"/>
                      <a:pt x="1089460" y="944460"/>
                      <a:pt x="1085791" y="940790"/>
                    </a:cubicBezTo>
                    <a:cubicBezTo>
                      <a:pt x="1083509" y="939202"/>
                      <a:pt x="1077101" y="934985"/>
                      <a:pt x="1066567" y="928139"/>
                    </a:cubicBezTo>
                    <a:cubicBezTo>
                      <a:pt x="1056033" y="921293"/>
                      <a:pt x="1047042" y="913397"/>
                      <a:pt x="1039593" y="904451"/>
                    </a:cubicBezTo>
                    <a:cubicBezTo>
                      <a:pt x="1029607" y="889463"/>
                      <a:pt x="1020150" y="876382"/>
                      <a:pt x="1011223" y="865210"/>
                    </a:cubicBezTo>
                    <a:lnTo>
                      <a:pt x="981018" y="821586"/>
                    </a:lnTo>
                    <a:cubicBezTo>
                      <a:pt x="977695" y="815612"/>
                      <a:pt x="974788" y="809854"/>
                      <a:pt x="972296" y="804312"/>
                    </a:cubicBezTo>
                    <a:lnTo>
                      <a:pt x="970406" y="799465"/>
                    </a:lnTo>
                    <a:lnTo>
                      <a:pt x="970338" y="802034"/>
                    </a:lnTo>
                    <a:cubicBezTo>
                      <a:pt x="970338" y="817205"/>
                      <a:pt x="971488" y="831664"/>
                      <a:pt x="973788" y="845411"/>
                    </a:cubicBezTo>
                    <a:cubicBezTo>
                      <a:pt x="973788" y="855579"/>
                      <a:pt x="971534" y="865173"/>
                      <a:pt x="967025" y="874192"/>
                    </a:cubicBezTo>
                    <a:cubicBezTo>
                      <a:pt x="966951" y="874374"/>
                      <a:pt x="966915" y="877094"/>
                      <a:pt x="966915" y="882352"/>
                    </a:cubicBezTo>
                    <a:cubicBezTo>
                      <a:pt x="966915" y="885784"/>
                      <a:pt x="967198" y="889586"/>
                      <a:pt x="967764" y="893758"/>
                    </a:cubicBezTo>
                    <a:cubicBezTo>
                      <a:pt x="968330" y="897929"/>
                      <a:pt x="968047" y="902991"/>
                      <a:pt x="966915" y="908942"/>
                    </a:cubicBezTo>
                    <a:cubicBezTo>
                      <a:pt x="966915" y="917614"/>
                      <a:pt x="966052" y="925670"/>
                      <a:pt x="964327" y="933109"/>
                    </a:cubicBezTo>
                    <a:cubicBezTo>
                      <a:pt x="962602" y="940548"/>
                      <a:pt x="961739" y="947700"/>
                      <a:pt x="961739" y="954565"/>
                    </a:cubicBezTo>
                    <a:lnTo>
                      <a:pt x="961602" y="956180"/>
                    </a:lnTo>
                    <a:lnTo>
                      <a:pt x="963465" y="1023765"/>
                    </a:lnTo>
                    <a:cubicBezTo>
                      <a:pt x="963373" y="1026047"/>
                      <a:pt x="963004" y="1035339"/>
                      <a:pt x="962356" y="1051642"/>
                    </a:cubicBezTo>
                    <a:cubicBezTo>
                      <a:pt x="961707" y="1067945"/>
                      <a:pt x="959923" y="1082724"/>
                      <a:pt x="957002" y="1095978"/>
                    </a:cubicBezTo>
                    <a:cubicBezTo>
                      <a:pt x="955578" y="1096197"/>
                      <a:pt x="955459" y="1096206"/>
                      <a:pt x="956646" y="1096005"/>
                    </a:cubicBezTo>
                    <a:cubicBezTo>
                      <a:pt x="958891" y="1102833"/>
                      <a:pt x="960014" y="1110126"/>
                      <a:pt x="960014" y="1117885"/>
                    </a:cubicBezTo>
                    <a:cubicBezTo>
                      <a:pt x="960014" y="1127670"/>
                      <a:pt x="958097" y="1137684"/>
                      <a:pt x="954263" y="1147926"/>
                    </a:cubicBezTo>
                    <a:cubicBezTo>
                      <a:pt x="953515" y="1149021"/>
                      <a:pt x="953428" y="1150340"/>
                      <a:pt x="954003" y="1151883"/>
                    </a:cubicBezTo>
                    <a:cubicBezTo>
                      <a:pt x="954578" y="1153425"/>
                      <a:pt x="954820" y="1156123"/>
                      <a:pt x="954729" y="1159975"/>
                    </a:cubicBezTo>
                    <a:cubicBezTo>
                      <a:pt x="952228" y="1189568"/>
                      <a:pt x="949918" y="1211257"/>
                      <a:pt x="947801" y="1225040"/>
                    </a:cubicBezTo>
                    <a:lnTo>
                      <a:pt x="935998" y="1279973"/>
                    </a:lnTo>
                    <a:cubicBezTo>
                      <a:pt x="933789" y="1282182"/>
                      <a:pt x="932402" y="1283857"/>
                      <a:pt x="931836" y="1284998"/>
                    </a:cubicBezTo>
                    <a:cubicBezTo>
                      <a:pt x="931270" y="1286139"/>
                      <a:pt x="928604" y="1289092"/>
                      <a:pt x="923839" y="1293857"/>
                    </a:cubicBezTo>
                    <a:cubicBezTo>
                      <a:pt x="920133" y="1294770"/>
                      <a:pt x="917057" y="1296860"/>
                      <a:pt x="914611" y="1300128"/>
                    </a:cubicBezTo>
                    <a:cubicBezTo>
                      <a:pt x="912165" y="1303396"/>
                      <a:pt x="909517" y="1306454"/>
                      <a:pt x="906669" y="1309302"/>
                    </a:cubicBezTo>
                    <a:cubicBezTo>
                      <a:pt x="893068" y="1322903"/>
                      <a:pt x="879796" y="1329703"/>
                      <a:pt x="866852" y="1329703"/>
                    </a:cubicBezTo>
                    <a:lnTo>
                      <a:pt x="858062" y="1329703"/>
                    </a:lnTo>
                    <a:cubicBezTo>
                      <a:pt x="843220" y="1328206"/>
                      <a:pt x="831353" y="1324121"/>
                      <a:pt x="822462" y="1317449"/>
                    </a:cubicBezTo>
                    <a:cubicBezTo>
                      <a:pt x="813572" y="1310776"/>
                      <a:pt x="805338" y="1301771"/>
                      <a:pt x="797762" y="1290434"/>
                    </a:cubicBezTo>
                    <a:cubicBezTo>
                      <a:pt x="790587" y="1278750"/>
                      <a:pt x="782865" y="1272077"/>
                      <a:pt x="774594" y="1270416"/>
                    </a:cubicBezTo>
                    <a:cubicBezTo>
                      <a:pt x="767657" y="1266947"/>
                      <a:pt x="762618" y="1262068"/>
                      <a:pt x="759478" y="1255779"/>
                    </a:cubicBezTo>
                    <a:cubicBezTo>
                      <a:pt x="756338" y="1249490"/>
                      <a:pt x="754768" y="1245414"/>
                      <a:pt x="754768" y="1243552"/>
                    </a:cubicBezTo>
                    <a:lnTo>
                      <a:pt x="747275" y="1231752"/>
                    </a:lnTo>
                    <a:lnTo>
                      <a:pt x="732292" y="1221213"/>
                    </a:lnTo>
                    <a:cubicBezTo>
                      <a:pt x="727414" y="1217274"/>
                      <a:pt x="723440" y="1213466"/>
                      <a:pt x="720373" y="1209787"/>
                    </a:cubicBezTo>
                    <a:cubicBezTo>
                      <a:pt x="718457" y="1207888"/>
                      <a:pt x="716357" y="1206081"/>
                      <a:pt x="714075" y="1204365"/>
                    </a:cubicBezTo>
                    <a:cubicBezTo>
                      <a:pt x="711793" y="1202649"/>
                      <a:pt x="707594" y="1190919"/>
                      <a:pt x="701478" y="1169176"/>
                    </a:cubicBezTo>
                    <a:lnTo>
                      <a:pt x="749921" y="1169176"/>
                    </a:lnTo>
                    <a:lnTo>
                      <a:pt x="775425" y="1170604"/>
                    </a:lnTo>
                    <a:lnTo>
                      <a:pt x="778209" y="1165452"/>
                    </a:lnTo>
                    <a:cubicBezTo>
                      <a:pt x="779177" y="1162549"/>
                      <a:pt x="780099" y="1159774"/>
                      <a:pt x="780975" y="1157127"/>
                    </a:cubicBezTo>
                    <a:cubicBezTo>
                      <a:pt x="781833" y="1153658"/>
                      <a:pt x="781979" y="1149053"/>
                      <a:pt x="781413" y="1143311"/>
                    </a:cubicBezTo>
                    <a:cubicBezTo>
                      <a:pt x="780847" y="1137570"/>
                      <a:pt x="781176" y="1131020"/>
                      <a:pt x="782399" y="1123663"/>
                    </a:cubicBezTo>
                    <a:lnTo>
                      <a:pt x="787438" y="1094554"/>
                    </a:lnTo>
                    <a:cubicBezTo>
                      <a:pt x="787438" y="1088565"/>
                      <a:pt x="788579" y="1074070"/>
                      <a:pt x="790861" y="1051067"/>
                    </a:cubicBezTo>
                    <a:cubicBezTo>
                      <a:pt x="790861" y="1041355"/>
                      <a:pt x="791436" y="1033276"/>
                      <a:pt x="792586" y="1026832"/>
                    </a:cubicBezTo>
                    <a:cubicBezTo>
                      <a:pt x="793736" y="1020388"/>
                      <a:pt x="794886" y="1013532"/>
                      <a:pt x="796036" y="1006266"/>
                    </a:cubicBezTo>
                    <a:lnTo>
                      <a:pt x="796036" y="1001771"/>
                    </a:lnTo>
                    <a:lnTo>
                      <a:pt x="795140" y="1003836"/>
                    </a:lnTo>
                    <a:cubicBezTo>
                      <a:pt x="791758" y="1010440"/>
                      <a:pt x="783567" y="1023382"/>
                      <a:pt x="770569" y="1042660"/>
                    </a:cubicBezTo>
                    <a:cubicBezTo>
                      <a:pt x="765786" y="1046512"/>
                      <a:pt x="759095" y="1051588"/>
                      <a:pt x="750496" y="1057886"/>
                    </a:cubicBezTo>
                    <a:cubicBezTo>
                      <a:pt x="741898" y="1064184"/>
                      <a:pt x="735389" y="1070108"/>
                      <a:pt x="730971" y="1075658"/>
                    </a:cubicBezTo>
                    <a:lnTo>
                      <a:pt x="684089" y="1115859"/>
                    </a:lnTo>
                    <a:lnTo>
                      <a:pt x="676066" y="1123827"/>
                    </a:lnTo>
                    <a:cubicBezTo>
                      <a:pt x="667303" y="1128173"/>
                      <a:pt x="657166" y="1133061"/>
                      <a:pt x="645655" y="1138492"/>
                    </a:cubicBezTo>
                    <a:cubicBezTo>
                      <a:pt x="634145" y="1143923"/>
                      <a:pt x="624665" y="1147688"/>
                      <a:pt x="617217" y="1149788"/>
                    </a:cubicBezTo>
                    <a:cubicBezTo>
                      <a:pt x="608892" y="1153969"/>
                      <a:pt x="604081" y="1156059"/>
                      <a:pt x="602785" y="1156059"/>
                    </a:cubicBezTo>
                    <a:cubicBezTo>
                      <a:pt x="591357" y="1161244"/>
                      <a:pt x="579773" y="1165552"/>
                      <a:pt x="568034" y="1168984"/>
                    </a:cubicBezTo>
                    <a:lnTo>
                      <a:pt x="568034" y="1174954"/>
                    </a:lnTo>
                    <a:lnTo>
                      <a:pt x="476242" y="1174954"/>
                    </a:lnTo>
                    <a:cubicBezTo>
                      <a:pt x="529792" y="1115640"/>
                      <a:pt x="586377" y="1051160"/>
                      <a:pt x="645996" y="981514"/>
                    </a:cubicBezTo>
                    <a:lnTo>
                      <a:pt x="680189" y="941266"/>
                    </a:lnTo>
                    <a:lnTo>
                      <a:pt x="670233" y="945911"/>
                    </a:lnTo>
                    <a:cubicBezTo>
                      <a:pt x="661634" y="948065"/>
                      <a:pt x="652821" y="950567"/>
                      <a:pt x="643793" y="953415"/>
                    </a:cubicBezTo>
                    <a:cubicBezTo>
                      <a:pt x="634765" y="956263"/>
                      <a:pt x="622100" y="960133"/>
                      <a:pt x="605797" y="965026"/>
                    </a:cubicBezTo>
                    <a:cubicBezTo>
                      <a:pt x="588910" y="967435"/>
                      <a:pt x="575638" y="968640"/>
                      <a:pt x="565980" y="968640"/>
                    </a:cubicBezTo>
                    <a:cubicBezTo>
                      <a:pt x="542010" y="968640"/>
                      <a:pt x="518934" y="964925"/>
                      <a:pt x="496753" y="957495"/>
                    </a:cubicBezTo>
                    <a:cubicBezTo>
                      <a:pt x="495904" y="957203"/>
                      <a:pt x="494658" y="956984"/>
                      <a:pt x="493015" y="956838"/>
                    </a:cubicBezTo>
                    <a:lnTo>
                      <a:pt x="487184" y="956629"/>
                    </a:lnTo>
                    <a:lnTo>
                      <a:pt x="485816" y="968657"/>
                    </a:lnTo>
                    <a:cubicBezTo>
                      <a:pt x="484878" y="972758"/>
                      <a:pt x="483471" y="976837"/>
                      <a:pt x="481595" y="980895"/>
                    </a:cubicBezTo>
                    <a:cubicBezTo>
                      <a:pt x="477844" y="989010"/>
                      <a:pt x="475484" y="995002"/>
                      <a:pt x="474517" y="998873"/>
                    </a:cubicBezTo>
                    <a:lnTo>
                      <a:pt x="452226" y="1055503"/>
                    </a:lnTo>
                    <a:cubicBezTo>
                      <a:pt x="450601" y="1061966"/>
                      <a:pt x="444567" y="1071715"/>
                      <a:pt x="434125" y="1084750"/>
                    </a:cubicBezTo>
                    <a:cubicBezTo>
                      <a:pt x="426457" y="1097511"/>
                      <a:pt x="416306" y="1112326"/>
                      <a:pt x="403673" y="1129195"/>
                    </a:cubicBezTo>
                    <a:cubicBezTo>
                      <a:pt x="399894" y="1136789"/>
                      <a:pt x="395056" y="1143526"/>
                      <a:pt x="389159" y="1149405"/>
                    </a:cubicBezTo>
                    <a:lnTo>
                      <a:pt x="337595" y="1200969"/>
                    </a:lnTo>
                    <a:cubicBezTo>
                      <a:pt x="334528" y="1204036"/>
                      <a:pt x="332008" y="1206391"/>
                      <a:pt x="330037" y="1208034"/>
                    </a:cubicBezTo>
                    <a:cubicBezTo>
                      <a:pt x="328065" y="1209677"/>
                      <a:pt x="326577" y="1212480"/>
                      <a:pt x="325573" y="1216441"/>
                    </a:cubicBezTo>
                    <a:cubicBezTo>
                      <a:pt x="325573" y="1216441"/>
                      <a:pt x="322323" y="1219691"/>
                      <a:pt x="315824" y="1226190"/>
                    </a:cubicBezTo>
                    <a:lnTo>
                      <a:pt x="293451" y="1239965"/>
                    </a:lnTo>
                    <a:cubicBezTo>
                      <a:pt x="286349" y="1247066"/>
                      <a:pt x="276327" y="1250617"/>
                      <a:pt x="263383" y="1250617"/>
                    </a:cubicBezTo>
                    <a:cubicBezTo>
                      <a:pt x="252374" y="1250617"/>
                      <a:pt x="241704" y="1248226"/>
                      <a:pt x="231371" y="1243442"/>
                    </a:cubicBezTo>
                    <a:cubicBezTo>
                      <a:pt x="221038" y="1238659"/>
                      <a:pt x="214128" y="1232763"/>
                      <a:pt x="210641" y="1225752"/>
                    </a:cubicBezTo>
                    <a:lnTo>
                      <a:pt x="183119" y="1196560"/>
                    </a:lnTo>
                    <a:cubicBezTo>
                      <a:pt x="183375" y="1197053"/>
                      <a:pt x="185055" y="1197300"/>
                      <a:pt x="188158" y="1197300"/>
                    </a:cubicBezTo>
                    <a:cubicBezTo>
                      <a:pt x="179669" y="1194507"/>
                      <a:pt x="172855" y="1189970"/>
                      <a:pt x="167716" y="1183690"/>
                    </a:cubicBezTo>
                    <a:cubicBezTo>
                      <a:pt x="162577" y="1177410"/>
                      <a:pt x="157579" y="1173457"/>
                      <a:pt x="152723" y="1171832"/>
                    </a:cubicBezTo>
                    <a:lnTo>
                      <a:pt x="147766" y="1161946"/>
                    </a:lnTo>
                    <a:lnTo>
                      <a:pt x="141401" y="1133928"/>
                    </a:lnTo>
                    <a:lnTo>
                      <a:pt x="140975" y="1133659"/>
                    </a:lnTo>
                    <a:lnTo>
                      <a:pt x="141228" y="1133164"/>
                    </a:lnTo>
                    <a:lnTo>
                      <a:pt x="139250" y="1124457"/>
                    </a:lnTo>
                    <a:lnTo>
                      <a:pt x="145681" y="1124457"/>
                    </a:lnTo>
                    <a:lnTo>
                      <a:pt x="151326" y="1113421"/>
                    </a:lnTo>
                    <a:lnTo>
                      <a:pt x="177615" y="1108958"/>
                    </a:lnTo>
                    <a:cubicBezTo>
                      <a:pt x="179696" y="1111258"/>
                      <a:pt x="180591" y="1112262"/>
                      <a:pt x="180299" y="1111970"/>
                    </a:cubicBezTo>
                    <a:cubicBezTo>
                      <a:pt x="186780" y="1105471"/>
                      <a:pt x="195899" y="1097465"/>
                      <a:pt x="207656" y="1087954"/>
                    </a:cubicBezTo>
                    <a:cubicBezTo>
                      <a:pt x="219413" y="1078442"/>
                      <a:pt x="228039" y="1069844"/>
                      <a:pt x="233534" y="1062158"/>
                    </a:cubicBezTo>
                    <a:cubicBezTo>
                      <a:pt x="240800" y="1049433"/>
                      <a:pt x="246624" y="1030584"/>
                      <a:pt x="251005" y="1005609"/>
                    </a:cubicBezTo>
                    <a:cubicBezTo>
                      <a:pt x="253379" y="994035"/>
                      <a:pt x="254830" y="985007"/>
                      <a:pt x="255359" y="978526"/>
                    </a:cubicBezTo>
                    <a:cubicBezTo>
                      <a:pt x="255889" y="972045"/>
                      <a:pt x="256154" y="966312"/>
                      <a:pt x="256154" y="961329"/>
                    </a:cubicBezTo>
                    <a:lnTo>
                      <a:pt x="261548" y="916610"/>
                    </a:lnTo>
                    <a:cubicBezTo>
                      <a:pt x="263684" y="892950"/>
                      <a:pt x="264752" y="872932"/>
                      <a:pt x="264752" y="856556"/>
                    </a:cubicBezTo>
                    <a:lnTo>
                      <a:pt x="264752" y="830760"/>
                    </a:lnTo>
                    <a:cubicBezTo>
                      <a:pt x="264752" y="820062"/>
                      <a:pt x="265327" y="811002"/>
                      <a:pt x="266477" y="803581"/>
                    </a:cubicBezTo>
                    <a:cubicBezTo>
                      <a:pt x="267628" y="796160"/>
                      <a:pt x="268203" y="789172"/>
                      <a:pt x="268203" y="782618"/>
                    </a:cubicBezTo>
                    <a:cubicBezTo>
                      <a:pt x="268203" y="777981"/>
                      <a:pt x="267915" y="771902"/>
                      <a:pt x="267340" y="764380"/>
                    </a:cubicBezTo>
                    <a:cubicBezTo>
                      <a:pt x="266765" y="756859"/>
                      <a:pt x="267053" y="748041"/>
                      <a:pt x="268203" y="737927"/>
                    </a:cubicBezTo>
                    <a:lnTo>
                      <a:pt x="268203" y="690908"/>
                    </a:lnTo>
                    <a:lnTo>
                      <a:pt x="273351" y="577537"/>
                    </a:lnTo>
                    <a:lnTo>
                      <a:pt x="273351" y="562255"/>
                    </a:lnTo>
                    <a:lnTo>
                      <a:pt x="264095" y="567131"/>
                    </a:lnTo>
                    <a:cubicBezTo>
                      <a:pt x="244451" y="580622"/>
                      <a:pt x="219404" y="591630"/>
                      <a:pt x="188952" y="600156"/>
                    </a:cubicBezTo>
                    <a:cubicBezTo>
                      <a:pt x="176885" y="602584"/>
                      <a:pt x="163366" y="606149"/>
                      <a:pt x="148396" y="610850"/>
                    </a:cubicBezTo>
                    <a:cubicBezTo>
                      <a:pt x="133426" y="615551"/>
                      <a:pt x="124407" y="618431"/>
                      <a:pt x="121340" y="619489"/>
                    </a:cubicBezTo>
                    <a:cubicBezTo>
                      <a:pt x="118949" y="621881"/>
                      <a:pt x="112851" y="623077"/>
                      <a:pt x="103047" y="623077"/>
                    </a:cubicBezTo>
                    <a:cubicBezTo>
                      <a:pt x="81633" y="614496"/>
                      <a:pt x="69054" y="608344"/>
                      <a:pt x="65312" y="604620"/>
                    </a:cubicBezTo>
                    <a:cubicBezTo>
                      <a:pt x="56932" y="600403"/>
                      <a:pt x="48443" y="590425"/>
                      <a:pt x="39844" y="574689"/>
                    </a:cubicBezTo>
                    <a:lnTo>
                      <a:pt x="25358" y="553767"/>
                    </a:lnTo>
                    <a:lnTo>
                      <a:pt x="6874" y="515867"/>
                    </a:lnTo>
                    <a:lnTo>
                      <a:pt x="13747" y="512334"/>
                    </a:lnTo>
                    <a:lnTo>
                      <a:pt x="0" y="498971"/>
                    </a:lnTo>
                    <a:lnTo>
                      <a:pt x="8845" y="476269"/>
                    </a:lnTo>
                    <a:cubicBezTo>
                      <a:pt x="27777" y="479720"/>
                      <a:pt x="38694" y="481445"/>
                      <a:pt x="41597" y="481445"/>
                    </a:cubicBezTo>
                    <a:cubicBezTo>
                      <a:pt x="56932" y="481445"/>
                      <a:pt x="66891" y="480304"/>
                      <a:pt x="71473" y="478022"/>
                    </a:cubicBezTo>
                    <a:lnTo>
                      <a:pt x="166798" y="435466"/>
                    </a:lnTo>
                    <a:lnTo>
                      <a:pt x="196072" y="418132"/>
                    </a:lnTo>
                    <a:lnTo>
                      <a:pt x="241037" y="392446"/>
                    </a:lnTo>
                    <a:cubicBezTo>
                      <a:pt x="244689" y="390876"/>
                      <a:pt x="248938" y="388692"/>
                      <a:pt x="253785" y="385894"/>
                    </a:cubicBezTo>
                    <a:lnTo>
                      <a:pt x="268971" y="376379"/>
                    </a:lnTo>
                    <a:lnTo>
                      <a:pt x="269120" y="375084"/>
                    </a:lnTo>
                    <a:cubicBezTo>
                      <a:pt x="269659" y="373496"/>
                      <a:pt x="269928" y="367115"/>
                      <a:pt x="269928" y="355942"/>
                    </a:cubicBezTo>
                    <a:lnTo>
                      <a:pt x="285400" y="355942"/>
                    </a:lnTo>
                    <a:lnTo>
                      <a:pt x="285400" y="361392"/>
                    </a:lnTo>
                    <a:cubicBezTo>
                      <a:pt x="285400" y="346294"/>
                      <a:pt x="289763" y="338745"/>
                      <a:pt x="298490" y="338745"/>
                    </a:cubicBezTo>
                    <a:cubicBezTo>
                      <a:pt x="305528" y="336157"/>
                      <a:pt x="312401" y="336614"/>
                      <a:pt x="319110" y="340116"/>
                    </a:cubicBezTo>
                    <a:lnTo>
                      <a:pt x="324100" y="343503"/>
                    </a:lnTo>
                    <a:lnTo>
                      <a:pt x="336794" y="340230"/>
                    </a:lnTo>
                    <a:cubicBezTo>
                      <a:pt x="342102" y="340080"/>
                      <a:pt x="347946" y="341009"/>
                      <a:pt x="354327" y="343017"/>
                    </a:cubicBezTo>
                    <a:cubicBezTo>
                      <a:pt x="367489" y="345646"/>
                      <a:pt x="381332" y="352013"/>
                      <a:pt x="395855" y="362117"/>
                    </a:cubicBezTo>
                    <a:cubicBezTo>
                      <a:pt x="410378" y="372222"/>
                      <a:pt x="419574" y="378434"/>
                      <a:pt x="423445" y="380752"/>
                    </a:cubicBezTo>
                    <a:cubicBezTo>
                      <a:pt x="440752" y="391140"/>
                      <a:pt x="449405" y="403600"/>
                      <a:pt x="449405" y="418132"/>
                    </a:cubicBezTo>
                    <a:cubicBezTo>
                      <a:pt x="449405" y="417347"/>
                      <a:pt x="450263" y="418105"/>
                      <a:pt x="451979" y="420405"/>
                    </a:cubicBezTo>
                    <a:cubicBezTo>
                      <a:pt x="453695" y="422705"/>
                      <a:pt x="454553" y="427105"/>
                      <a:pt x="454553" y="433604"/>
                    </a:cubicBezTo>
                    <a:cubicBezTo>
                      <a:pt x="454553" y="445900"/>
                      <a:pt x="450030" y="458108"/>
                      <a:pt x="440983" y="470229"/>
                    </a:cubicBezTo>
                    <a:lnTo>
                      <a:pt x="433501" y="478801"/>
                    </a:lnTo>
                    <a:lnTo>
                      <a:pt x="432423" y="486680"/>
                    </a:lnTo>
                    <a:cubicBezTo>
                      <a:pt x="431129" y="496700"/>
                      <a:pt x="430482" y="503654"/>
                      <a:pt x="430482" y="507542"/>
                    </a:cubicBezTo>
                    <a:lnTo>
                      <a:pt x="426758" y="537227"/>
                    </a:lnTo>
                    <a:cubicBezTo>
                      <a:pt x="424659" y="556232"/>
                      <a:pt x="423609" y="571786"/>
                      <a:pt x="423609" y="583890"/>
                    </a:cubicBezTo>
                    <a:cubicBezTo>
                      <a:pt x="422459" y="584930"/>
                      <a:pt x="422171" y="585971"/>
                      <a:pt x="422746" y="587012"/>
                    </a:cubicBezTo>
                    <a:cubicBezTo>
                      <a:pt x="423321" y="588052"/>
                      <a:pt x="423609" y="590216"/>
                      <a:pt x="423609" y="593502"/>
                    </a:cubicBezTo>
                    <a:lnTo>
                      <a:pt x="423609" y="709091"/>
                    </a:lnTo>
                    <a:lnTo>
                      <a:pt x="421446" y="743431"/>
                    </a:lnTo>
                    <a:cubicBezTo>
                      <a:pt x="420588" y="746005"/>
                      <a:pt x="420159" y="749940"/>
                      <a:pt x="420159" y="755234"/>
                    </a:cubicBezTo>
                    <a:lnTo>
                      <a:pt x="417940" y="781769"/>
                    </a:lnTo>
                    <a:cubicBezTo>
                      <a:pt x="415987" y="793563"/>
                      <a:pt x="415010" y="800893"/>
                      <a:pt x="415010" y="803759"/>
                    </a:cubicBezTo>
                    <a:lnTo>
                      <a:pt x="413285" y="848560"/>
                    </a:lnTo>
                    <a:lnTo>
                      <a:pt x="413285" y="894867"/>
                    </a:lnTo>
                    <a:lnTo>
                      <a:pt x="415010" y="926058"/>
                    </a:lnTo>
                    <a:lnTo>
                      <a:pt x="414078" y="931699"/>
                    </a:lnTo>
                    <a:lnTo>
                      <a:pt x="427874" y="921033"/>
                    </a:lnTo>
                    <a:cubicBezTo>
                      <a:pt x="434624" y="916222"/>
                      <a:pt x="441235" y="911927"/>
                      <a:pt x="447707" y="908148"/>
                    </a:cubicBezTo>
                    <a:cubicBezTo>
                      <a:pt x="457730" y="902178"/>
                      <a:pt x="467944" y="902416"/>
                      <a:pt x="478350" y="908860"/>
                    </a:cubicBezTo>
                    <a:cubicBezTo>
                      <a:pt x="477401" y="908148"/>
                      <a:pt x="477848" y="907537"/>
                      <a:pt x="479692" y="907025"/>
                    </a:cubicBezTo>
                    <a:cubicBezTo>
                      <a:pt x="498715" y="900672"/>
                      <a:pt x="512727" y="895241"/>
                      <a:pt x="521727" y="890732"/>
                    </a:cubicBezTo>
                    <a:lnTo>
                      <a:pt x="564103" y="876071"/>
                    </a:lnTo>
                    <a:lnTo>
                      <a:pt x="562817" y="873000"/>
                    </a:lnTo>
                    <a:cubicBezTo>
                      <a:pt x="562014" y="871248"/>
                      <a:pt x="560960" y="869062"/>
                      <a:pt x="559655" y="866442"/>
                    </a:cubicBezTo>
                    <a:cubicBezTo>
                      <a:pt x="557044" y="861202"/>
                      <a:pt x="555081" y="854657"/>
                      <a:pt x="553767" y="846807"/>
                    </a:cubicBezTo>
                    <a:cubicBezTo>
                      <a:pt x="552507" y="822983"/>
                      <a:pt x="554251" y="790578"/>
                      <a:pt x="558997" y="749593"/>
                    </a:cubicBezTo>
                    <a:cubicBezTo>
                      <a:pt x="561133" y="726097"/>
                      <a:pt x="562201" y="707037"/>
                      <a:pt x="562201" y="692414"/>
                    </a:cubicBezTo>
                    <a:cubicBezTo>
                      <a:pt x="564502" y="657910"/>
                      <a:pt x="565652" y="630671"/>
                      <a:pt x="565652" y="610699"/>
                    </a:cubicBezTo>
                    <a:cubicBezTo>
                      <a:pt x="565652" y="588500"/>
                      <a:pt x="564502" y="554479"/>
                      <a:pt x="562201" y="508638"/>
                    </a:cubicBezTo>
                    <a:cubicBezTo>
                      <a:pt x="562201" y="501682"/>
                      <a:pt x="561941" y="493558"/>
                      <a:pt x="561421" y="484265"/>
                    </a:cubicBezTo>
                    <a:cubicBezTo>
                      <a:pt x="560901" y="474973"/>
                      <a:pt x="559445" y="463106"/>
                      <a:pt x="557053" y="448666"/>
                    </a:cubicBezTo>
                    <a:cubicBezTo>
                      <a:pt x="556195" y="443554"/>
                      <a:pt x="553840" y="437785"/>
                      <a:pt x="549988" y="431359"/>
                    </a:cubicBezTo>
                    <a:lnTo>
                      <a:pt x="524383" y="371414"/>
                    </a:lnTo>
                    <a:lnTo>
                      <a:pt x="528268" y="371414"/>
                    </a:lnTo>
                    <a:lnTo>
                      <a:pt x="530456" y="361809"/>
                    </a:lnTo>
                    <a:cubicBezTo>
                      <a:pt x="532222" y="358519"/>
                      <a:pt x="534872" y="355814"/>
                      <a:pt x="538404" y="353697"/>
                    </a:cubicBezTo>
                    <a:cubicBezTo>
                      <a:pt x="545469" y="349461"/>
                      <a:pt x="552936" y="347344"/>
                      <a:pt x="560805" y="347344"/>
                    </a:cubicBezTo>
                    <a:lnTo>
                      <a:pt x="572361" y="347344"/>
                    </a:lnTo>
                    <a:cubicBezTo>
                      <a:pt x="578075" y="350776"/>
                      <a:pt x="581106" y="352492"/>
                      <a:pt x="581452" y="352492"/>
                    </a:cubicBezTo>
                    <a:cubicBezTo>
                      <a:pt x="584154" y="352492"/>
                      <a:pt x="588965" y="351351"/>
                      <a:pt x="595884" y="349069"/>
                    </a:cubicBezTo>
                    <a:lnTo>
                      <a:pt x="608454" y="349069"/>
                    </a:lnTo>
                    <a:cubicBezTo>
                      <a:pt x="615062" y="353030"/>
                      <a:pt x="625126" y="356189"/>
                      <a:pt x="638645" y="358544"/>
                    </a:cubicBezTo>
                    <a:cubicBezTo>
                      <a:pt x="652164" y="360899"/>
                      <a:pt x="663533" y="365143"/>
                      <a:pt x="672752" y="371277"/>
                    </a:cubicBezTo>
                    <a:cubicBezTo>
                      <a:pt x="692341" y="387872"/>
                      <a:pt x="702135" y="404641"/>
                      <a:pt x="702135" y="421583"/>
                    </a:cubicBezTo>
                    <a:cubicBezTo>
                      <a:pt x="702135" y="425243"/>
                      <a:pt x="701759" y="428737"/>
                      <a:pt x="701006" y="432064"/>
                    </a:cubicBezTo>
                    <a:lnTo>
                      <a:pt x="697751" y="441171"/>
                    </a:lnTo>
                    <a:lnTo>
                      <a:pt x="701807" y="443408"/>
                    </a:lnTo>
                    <a:cubicBezTo>
                      <a:pt x="705458" y="453449"/>
                      <a:pt x="706006" y="465005"/>
                      <a:pt x="703450" y="478077"/>
                    </a:cubicBezTo>
                    <a:lnTo>
                      <a:pt x="702026" y="493549"/>
                    </a:lnTo>
                    <a:lnTo>
                      <a:pt x="702769" y="500215"/>
                    </a:lnTo>
                    <a:lnTo>
                      <a:pt x="745348" y="478925"/>
                    </a:lnTo>
                    <a:cubicBezTo>
                      <a:pt x="753508" y="473490"/>
                      <a:pt x="767892" y="467125"/>
                      <a:pt x="788499" y="459830"/>
                    </a:cubicBezTo>
                    <a:lnTo>
                      <a:pt x="802784" y="455041"/>
                    </a:lnTo>
                    <a:lnTo>
                      <a:pt x="801185" y="396334"/>
                    </a:lnTo>
                    <a:cubicBezTo>
                      <a:pt x="801185" y="395531"/>
                      <a:pt x="800897" y="393781"/>
                      <a:pt x="800322" y="391083"/>
                    </a:cubicBezTo>
                    <a:lnTo>
                      <a:pt x="799886" y="389242"/>
                    </a:lnTo>
                    <a:lnTo>
                      <a:pt x="742664" y="389242"/>
                    </a:lnTo>
                    <a:cubicBezTo>
                      <a:pt x="718639" y="392674"/>
                      <a:pt x="706626" y="383947"/>
                      <a:pt x="706626" y="363062"/>
                    </a:cubicBezTo>
                    <a:lnTo>
                      <a:pt x="702026" y="347699"/>
                    </a:lnTo>
                    <a:lnTo>
                      <a:pt x="701039" y="339965"/>
                    </a:lnTo>
                    <a:lnTo>
                      <a:pt x="683884" y="347193"/>
                    </a:lnTo>
                    <a:cubicBezTo>
                      <a:pt x="677019" y="348863"/>
                      <a:pt x="669238" y="349699"/>
                      <a:pt x="660539" y="349699"/>
                    </a:cubicBezTo>
                    <a:lnTo>
                      <a:pt x="648489" y="349699"/>
                    </a:lnTo>
                    <a:cubicBezTo>
                      <a:pt x="642447" y="349699"/>
                      <a:pt x="628581" y="345974"/>
                      <a:pt x="606893" y="338526"/>
                    </a:cubicBezTo>
                    <a:cubicBezTo>
                      <a:pt x="614323" y="321474"/>
                      <a:pt x="619517" y="310968"/>
                      <a:pt x="622474" y="307006"/>
                    </a:cubicBezTo>
                    <a:cubicBezTo>
                      <a:pt x="629412" y="300069"/>
                      <a:pt x="637253" y="291133"/>
                      <a:pt x="645997" y="280197"/>
                    </a:cubicBezTo>
                    <a:lnTo>
                      <a:pt x="660128" y="264478"/>
                    </a:lnTo>
                    <a:lnTo>
                      <a:pt x="671164" y="249280"/>
                    </a:lnTo>
                    <a:cubicBezTo>
                      <a:pt x="674286" y="244606"/>
                      <a:pt x="676727" y="240216"/>
                      <a:pt x="678489" y="236108"/>
                    </a:cubicBezTo>
                    <a:cubicBezTo>
                      <a:pt x="680251" y="232001"/>
                      <a:pt x="683131" y="227290"/>
                      <a:pt x="687129" y="221978"/>
                    </a:cubicBezTo>
                    <a:cubicBezTo>
                      <a:pt x="691583" y="214146"/>
                      <a:pt x="696649" y="206830"/>
                      <a:pt x="702327" y="200029"/>
                    </a:cubicBezTo>
                    <a:cubicBezTo>
                      <a:pt x="708005" y="193229"/>
                      <a:pt x="712888" y="186752"/>
                      <a:pt x="716978" y="180600"/>
                    </a:cubicBezTo>
                    <a:lnTo>
                      <a:pt x="721195" y="172138"/>
                    </a:lnTo>
                    <a:cubicBezTo>
                      <a:pt x="726508" y="166881"/>
                      <a:pt x="730323" y="162800"/>
                      <a:pt x="732642" y="159898"/>
                    </a:cubicBezTo>
                    <a:cubicBezTo>
                      <a:pt x="734960" y="156995"/>
                      <a:pt x="736539" y="155114"/>
                      <a:pt x="737379" y="154256"/>
                    </a:cubicBezTo>
                    <a:cubicBezTo>
                      <a:pt x="739424" y="151281"/>
                      <a:pt x="742053" y="147506"/>
                      <a:pt x="745266" y="142933"/>
                    </a:cubicBezTo>
                    <a:cubicBezTo>
                      <a:pt x="748479" y="138360"/>
                      <a:pt x="753134" y="131509"/>
                      <a:pt x="759232" y="122381"/>
                    </a:cubicBezTo>
                    <a:cubicBezTo>
                      <a:pt x="776557" y="96366"/>
                      <a:pt x="787739" y="80218"/>
                      <a:pt x="792778" y="73938"/>
                    </a:cubicBezTo>
                    <a:cubicBezTo>
                      <a:pt x="794950" y="72058"/>
                      <a:pt x="795343" y="70624"/>
                      <a:pt x="793955" y="69639"/>
                    </a:cubicBezTo>
                    <a:cubicBezTo>
                      <a:pt x="791199" y="64125"/>
                      <a:pt x="788451" y="50625"/>
                      <a:pt x="785713" y="29137"/>
                    </a:cubicBezTo>
                    <a:lnTo>
                      <a:pt x="796036" y="27549"/>
                    </a:lnTo>
                    <a:lnTo>
                      <a:pt x="789136" y="0"/>
                    </a:lnTo>
                    <a:close/>
                    <a:moveTo>
                      <a:pt x="811180" y="452226"/>
                    </a:moveTo>
                    <a:cubicBezTo>
                      <a:pt x="808423" y="452226"/>
                      <a:pt x="806356" y="452846"/>
                      <a:pt x="804978" y="454088"/>
                    </a:cubicBezTo>
                    <a:lnTo>
                      <a:pt x="804886" y="454336"/>
                    </a:lnTo>
                    <a:lnTo>
                      <a:pt x="811180" y="452226"/>
                    </a:lnTo>
                    <a:close/>
                    <a:moveTo>
                      <a:pt x="806333" y="572708"/>
                    </a:moveTo>
                    <a:lnTo>
                      <a:pt x="804608" y="573689"/>
                    </a:lnTo>
                    <a:cubicBezTo>
                      <a:pt x="795461" y="577605"/>
                      <a:pt x="788971" y="580339"/>
                      <a:pt x="785138" y="581891"/>
                    </a:cubicBezTo>
                    <a:cubicBezTo>
                      <a:pt x="777908" y="585487"/>
                      <a:pt x="767000" y="589723"/>
                      <a:pt x="752413" y="594597"/>
                    </a:cubicBezTo>
                    <a:cubicBezTo>
                      <a:pt x="738265" y="598449"/>
                      <a:pt x="719990" y="602621"/>
                      <a:pt x="697590" y="607112"/>
                    </a:cubicBezTo>
                    <a:cubicBezTo>
                      <a:pt x="697170" y="607276"/>
                      <a:pt x="696960" y="608472"/>
                      <a:pt x="696960" y="610699"/>
                    </a:cubicBezTo>
                    <a:lnTo>
                      <a:pt x="696960" y="625597"/>
                    </a:lnTo>
                    <a:lnTo>
                      <a:pt x="713923" y="617598"/>
                    </a:lnTo>
                    <a:cubicBezTo>
                      <a:pt x="740373" y="605532"/>
                      <a:pt x="760615" y="597609"/>
                      <a:pt x="774649" y="593830"/>
                    </a:cubicBezTo>
                    <a:cubicBezTo>
                      <a:pt x="780637" y="592260"/>
                      <a:pt x="790140" y="591475"/>
                      <a:pt x="803156" y="591475"/>
                    </a:cubicBezTo>
                    <a:lnTo>
                      <a:pt x="806333" y="594898"/>
                    </a:lnTo>
                    <a:lnTo>
                      <a:pt x="806333" y="572708"/>
                    </a:lnTo>
                    <a:close/>
                    <a:moveTo>
                      <a:pt x="970719" y="617352"/>
                    </a:moveTo>
                    <a:lnTo>
                      <a:pt x="970338" y="621434"/>
                    </a:lnTo>
                    <a:cubicBezTo>
                      <a:pt x="970338" y="620667"/>
                      <a:pt x="970101" y="620046"/>
                      <a:pt x="969626" y="619572"/>
                    </a:cubicBezTo>
                    <a:cubicBezTo>
                      <a:pt x="973533" y="630233"/>
                      <a:pt x="974345" y="641488"/>
                      <a:pt x="972063" y="653337"/>
                    </a:cubicBezTo>
                    <a:lnTo>
                      <a:pt x="972063" y="721610"/>
                    </a:lnTo>
                    <a:lnTo>
                      <a:pt x="973813" y="721803"/>
                    </a:lnTo>
                    <a:cubicBezTo>
                      <a:pt x="985529" y="722881"/>
                      <a:pt x="994197" y="722989"/>
                      <a:pt x="999817" y="722126"/>
                    </a:cubicBezTo>
                    <a:cubicBezTo>
                      <a:pt x="1007311" y="720976"/>
                      <a:pt x="1013870" y="721807"/>
                      <a:pt x="1019493" y="724618"/>
                    </a:cubicBezTo>
                    <a:cubicBezTo>
                      <a:pt x="1021355" y="724107"/>
                      <a:pt x="1028124" y="722989"/>
                      <a:pt x="1039798" y="721263"/>
                    </a:cubicBezTo>
                    <a:cubicBezTo>
                      <a:pt x="1051473" y="719538"/>
                      <a:pt x="1062149" y="722747"/>
                      <a:pt x="1071825" y="730889"/>
                    </a:cubicBezTo>
                    <a:lnTo>
                      <a:pt x="1088255" y="743541"/>
                    </a:lnTo>
                    <a:cubicBezTo>
                      <a:pt x="1103901" y="754385"/>
                      <a:pt x="1113184" y="760893"/>
                      <a:pt x="1116105" y="763066"/>
                    </a:cubicBezTo>
                    <a:cubicBezTo>
                      <a:pt x="1133960" y="775790"/>
                      <a:pt x="1149094" y="791819"/>
                      <a:pt x="1161508" y="811153"/>
                    </a:cubicBezTo>
                    <a:lnTo>
                      <a:pt x="1162197" y="812525"/>
                    </a:lnTo>
                    <a:lnTo>
                      <a:pt x="1162234" y="812193"/>
                    </a:lnTo>
                    <a:cubicBezTo>
                      <a:pt x="1163375" y="808159"/>
                      <a:pt x="1163946" y="804526"/>
                      <a:pt x="1163946" y="801294"/>
                    </a:cubicBezTo>
                    <a:lnTo>
                      <a:pt x="1165671" y="746033"/>
                    </a:lnTo>
                    <a:lnTo>
                      <a:pt x="1168756" y="655336"/>
                    </a:lnTo>
                    <a:lnTo>
                      <a:pt x="1168649" y="655363"/>
                    </a:lnTo>
                    <a:cubicBezTo>
                      <a:pt x="1163943" y="656449"/>
                      <a:pt x="1158569" y="657599"/>
                      <a:pt x="1152526" y="658813"/>
                    </a:cubicBezTo>
                    <a:cubicBezTo>
                      <a:pt x="1135238" y="663414"/>
                      <a:pt x="1123179" y="666399"/>
                      <a:pt x="1116351" y="667768"/>
                    </a:cubicBezTo>
                    <a:lnTo>
                      <a:pt x="1107561" y="667768"/>
                    </a:lnTo>
                    <a:cubicBezTo>
                      <a:pt x="1085471" y="667768"/>
                      <a:pt x="1069835" y="667193"/>
                      <a:pt x="1060652" y="666043"/>
                    </a:cubicBezTo>
                    <a:cubicBezTo>
                      <a:pt x="1055576" y="666043"/>
                      <a:pt x="1048119" y="663588"/>
                      <a:pt x="1038279" y="658676"/>
                    </a:cubicBezTo>
                    <a:cubicBezTo>
                      <a:pt x="1021118" y="647230"/>
                      <a:pt x="1010219" y="640338"/>
                      <a:pt x="1005582" y="638001"/>
                    </a:cubicBezTo>
                    <a:cubicBezTo>
                      <a:pt x="1003409" y="636559"/>
                      <a:pt x="997594" y="634651"/>
                      <a:pt x="988138" y="632278"/>
                    </a:cubicBezTo>
                    <a:cubicBezTo>
                      <a:pt x="985153" y="631676"/>
                      <a:pt x="980402" y="627913"/>
                      <a:pt x="973884" y="620989"/>
                    </a:cubicBezTo>
                    <a:lnTo>
                      <a:pt x="970719" y="617352"/>
                    </a:lnTo>
                    <a:close/>
                    <a:moveTo>
                      <a:pt x="803815" y="688292"/>
                    </a:moveTo>
                    <a:lnTo>
                      <a:pt x="796420" y="691182"/>
                    </a:lnTo>
                    <a:cubicBezTo>
                      <a:pt x="787949" y="694797"/>
                      <a:pt x="773371" y="699023"/>
                      <a:pt x="752687" y="703861"/>
                    </a:cubicBezTo>
                    <a:lnTo>
                      <a:pt x="721168" y="713363"/>
                    </a:lnTo>
                    <a:cubicBezTo>
                      <a:pt x="716823" y="715116"/>
                      <a:pt x="712272" y="717179"/>
                      <a:pt x="707516" y="719552"/>
                    </a:cubicBezTo>
                    <a:lnTo>
                      <a:pt x="701315" y="722068"/>
                    </a:lnTo>
                    <a:lnTo>
                      <a:pt x="700842" y="727356"/>
                    </a:lnTo>
                    <a:cubicBezTo>
                      <a:pt x="700554" y="732961"/>
                      <a:pt x="700410" y="739351"/>
                      <a:pt x="700410" y="746526"/>
                    </a:cubicBezTo>
                    <a:lnTo>
                      <a:pt x="700410" y="781660"/>
                    </a:lnTo>
                    <a:cubicBezTo>
                      <a:pt x="695572" y="796173"/>
                      <a:pt x="692706" y="806123"/>
                      <a:pt x="691812" y="811509"/>
                    </a:cubicBezTo>
                    <a:cubicBezTo>
                      <a:pt x="691812" y="810103"/>
                      <a:pt x="692058" y="809647"/>
                      <a:pt x="692551" y="810139"/>
                    </a:cubicBezTo>
                    <a:lnTo>
                      <a:pt x="694732" y="823491"/>
                    </a:lnTo>
                    <a:lnTo>
                      <a:pt x="697706" y="819033"/>
                    </a:lnTo>
                    <a:cubicBezTo>
                      <a:pt x="700075" y="816563"/>
                      <a:pt x="703423" y="813709"/>
                      <a:pt x="707749" y="810468"/>
                    </a:cubicBezTo>
                    <a:cubicBezTo>
                      <a:pt x="761331" y="788323"/>
                      <a:pt x="790578" y="776448"/>
                      <a:pt x="795489" y="774841"/>
                    </a:cubicBezTo>
                    <a:cubicBezTo>
                      <a:pt x="799761" y="773253"/>
                      <a:pt x="801778" y="772691"/>
                      <a:pt x="801541" y="773157"/>
                    </a:cubicBezTo>
                    <a:cubicBezTo>
                      <a:pt x="801303" y="773622"/>
                      <a:pt x="801185" y="770478"/>
                      <a:pt x="801185" y="763723"/>
                    </a:cubicBezTo>
                    <a:cubicBezTo>
                      <a:pt x="801185" y="763723"/>
                      <a:pt x="801185" y="762491"/>
                      <a:pt x="801185" y="760026"/>
                    </a:cubicBezTo>
                    <a:lnTo>
                      <a:pt x="802910" y="708215"/>
                    </a:lnTo>
                    <a:cubicBezTo>
                      <a:pt x="802910" y="702099"/>
                      <a:pt x="803054" y="696800"/>
                      <a:pt x="803341" y="692318"/>
                    </a:cubicBezTo>
                    <a:lnTo>
                      <a:pt x="803815" y="688292"/>
                    </a:lnTo>
                    <a:close/>
                    <a:moveTo>
                      <a:pt x="699375" y="722854"/>
                    </a:moveTo>
                    <a:lnTo>
                      <a:pt x="691045" y="726234"/>
                    </a:lnTo>
                    <a:cubicBezTo>
                      <a:pt x="694742" y="726234"/>
                      <a:pt x="697514" y="725122"/>
                      <a:pt x="699363" y="722900"/>
                    </a:cubicBezTo>
                    <a:lnTo>
                      <a:pt x="699375" y="722854"/>
                    </a:lnTo>
                    <a:close/>
                    <a:moveTo>
                      <a:pt x="415010" y="943912"/>
                    </a:moveTo>
                    <a:lnTo>
                      <a:pt x="412167" y="943984"/>
                    </a:lnTo>
                    <a:lnTo>
                      <a:pt x="412149" y="944696"/>
                    </a:lnTo>
                    <a:cubicBezTo>
                      <a:pt x="412331" y="945684"/>
                      <a:pt x="412710" y="947134"/>
                      <a:pt x="413285" y="949047"/>
                    </a:cubicBezTo>
                    <a:cubicBezTo>
                      <a:pt x="414435" y="952871"/>
                      <a:pt x="415010" y="951160"/>
                      <a:pt x="415010" y="943912"/>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2" name="文本框 131">
                <a:extLst>
                  <a:ext uri="{FF2B5EF4-FFF2-40B4-BE49-F238E27FC236}">
                    <a16:creationId xmlns:a16="http://schemas.microsoft.com/office/drawing/2014/main" id="{A53F1DEF-E6F8-91AA-99B3-4A4EB010E719}"/>
                  </a:ext>
                </a:extLst>
              </p:cNvPr>
              <p:cNvSpPr txBox="1"/>
              <p:nvPr>
                <p:custDataLst>
                  <p:tags r:id="rId12"/>
                </p:custDataLst>
              </p:nvPr>
            </p:nvSpPr>
            <p:spPr>
              <a:xfrm>
                <a:off x="2672986" y="3193987"/>
                <a:ext cx="225273" cy="270613"/>
              </a:xfrm>
              <a:custGeom>
                <a:avLst/>
                <a:gdLst/>
                <a:ahLst/>
                <a:cxnLst/>
                <a:rect l="l" t="t" r="r" b="b"/>
                <a:pathLst>
                  <a:path w="225273" h="270613">
                    <a:moveTo>
                      <a:pt x="8599" y="0"/>
                    </a:moveTo>
                    <a:cubicBezTo>
                      <a:pt x="31620" y="5057"/>
                      <a:pt x="46381" y="8617"/>
                      <a:pt x="52880" y="10680"/>
                    </a:cubicBezTo>
                    <a:cubicBezTo>
                      <a:pt x="59379" y="12743"/>
                      <a:pt x="71793" y="16796"/>
                      <a:pt x="90122" y="22839"/>
                    </a:cubicBezTo>
                    <a:cubicBezTo>
                      <a:pt x="95033" y="26490"/>
                      <a:pt x="100355" y="29470"/>
                      <a:pt x="106088" y="31780"/>
                    </a:cubicBezTo>
                    <a:cubicBezTo>
                      <a:pt x="111820" y="34089"/>
                      <a:pt x="116831" y="36841"/>
                      <a:pt x="121122" y="40036"/>
                    </a:cubicBezTo>
                    <a:cubicBezTo>
                      <a:pt x="125357" y="41460"/>
                      <a:pt x="131017" y="45714"/>
                      <a:pt x="138100" y="52797"/>
                    </a:cubicBezTo>
                    <a:lnTo>
                      <a:pt x="160719" y="68324"/>
                    </a:lnTo>
                    <a:cubicBezTo>
                      <a:pt x="171436" y="75462"/>
                      <a:pt x="179368" y="82893"/>
                      <a:pt x="184516" y="90615"/>
                    </a:cubicBezTo>
                    <a:cubicBezTo>
                      <a:pt x="198318" y="104417"/>
                      <a:pt x="205219" y="111318"/>
                      <a:pt x="205219" y="111318"/>
                    </a:cubicBezTo>
                    <a:cubicBezTo>
                      <a:pt x="216100" y="122198"/>
                      <a:pt x="222426" y="134010"/>
                      <a:pt x="224196" y="146753"/>
                    </a:cubicBezTo>
                    <a:cubicBezTo>
                      <a:pt x="225274" y="151901"/>
                      <a:pt x="225543" y="157734"/>
                      <a:pt x="225004" y="164252"/>
                    </a:cubicBezTo>
                    <a:cubicBezTo>
                      <a:pt x="224466" y="170769"/>
                      <a:pt x="224196" y="176310"/>
                      <a:pt x="224196" y="180874"/>
                    </a:cubicBezTo>
                    <a:cubicBezTo>
                      <a:pt x="224196" y="187099"/>
                      <a:pt x="223256" y="193024"/>
                      <a:pt x="221376" y="198646"/>
                    </a:cubicBezTo>
                    <a:cubicBezTo>
                      <a:pt x="220956" y="199906"/>
                      <a:pt x="220746" y="203119"/>
                      <a:pt x="220746" y="208286"/>
                    </a:cubicBezTo>
                    <a:cubicBezTo>
                      <a:pt x="220746" y="213452"/>
                      <a:pt x="219331" y="220280"/>
                      <a:pt x="216501" y="228769"/>
                    </a:cubicBezTo>
                    <a:cubicBezTo>
                      <a:pt x="213653" y="242954"/>
                      <a:pt x="208697" y="253607"/>
                      <a:pt x="201632" y="260727"/>
                    </a:cubicBezTo>
                    <a:cubicBezTo>
                      <a:pt x="195297" y="263885"/>
                      <a:pt x="189318" y="265464"/>
                      <a:pt x="183695" y="265464"/>
                    </a:cubicBezTo>
                    <a:cubicBezTo>
                      <a:pt x="178072" y="265464"/>
                      <a:pt x="173544" y="266030"/>
                      <a:pt x="170112" y="267162"/>
                    </a:cubicBezTo>
                    <a:cubicBezTo>
                      <a:pt x="165566" y="267162"/>
                      <a:pt x="158693" y="268312"/>
                      <a:pt x="149492" y="270613"/>
                    </a:cubicBezTo>
                    <a:cubicBezTo>
                      <a:pt x="140711" y="270613"/>
                      <a:pt x="134449" y="269992"/>
                      <a:pt x="130706" y="268750"/>
                    </a:cubicBezTo>
                    <a:lnTo>
                      <a:pt x="135465" y="267931"/>
                    </a:lnTo>
                    <a:lnTo>
                      <a:pt x="121128" y="264865"/>
                    </a:lnTo>
                    <a:cubicBezTo>
                      <a:pt x="104273" y="260682"/>
                      <a:pt x="93272" y="256017"/>
                      <a:pt x="88123" y="250868"/>
                    </a:cubicBezTo>
                    <a:cubicBezTo>
                      <a:pt x="77042" y="234237"/>
                      <a:pt x="70232" y="220864"/>
                      <a:pt x="67695" y="210750"/>
                    </a:cubicBezTo>
                    <a:cubicBezTo>
                      <a:pt x="61834" y="198062"/>
                      <a:pt x="52642" y="181869"/>
                      <a:pt x="40119" y="162170"/>
                    </a:cubicBezTo>
                    <a:cubicBezTo>
                      <a:pt x="16988" y="124563"/>
                      <a:pt x="4765" y="93335"/>
                      <a:pt x="3451" y="68488"/>
                    </a:cubicBezTo>
                    <a:cubicBezTo>
                      <a:pt x="3451" y="66353"/>
                      <a:pt x="2876" y="63272"/>
                      <a:pt x="1726" y="59246"/>
                    </a:cubicBezTo>
                    <a:cubicBezTo>
                      <a:pt x="576" y="55221"/>
                      <a:pt x="0" y="44071"/>
                      <a:pt x="0" y="25796"/>
                    </a:cubicBezTo>
                    <a:cubicBezTo>
                      <a:pt x="3209" y="26942"/>
                      <a:pt x="6016" y="27944"/>
                      <a:pt x="8423" y="28803"/>
                    </a:cubicBezTo>
                    <a:lnTo>
                      <a:pt x="13431" y="30591"/>
                    </a:lnTo>
                    <a:lnTo>
                      <a:pt x="12481" y="24824"/>
                    </a:lnTo>
                    <a:cubicBezTo>
                      <a:pt x="11618" y="19448"/>
                      <a:pt x="10324" y="11173"/>
                      <a:pt x="8599"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9" name="文本框 128">
                <a:extLst>
                  <a:ext uri="{FF2B5EF4-FFF2-40B4-BE49-F238E27FC236}">
                    <a16:creationId xmlns:a16="http://schemas.microsoft.com/office/drawing/2014/main" id="{F84F8363-D501-DE52-E76D-45B6F999680A}"/>
                  </a:ext>
                </a:extLst>
              </p:cNvPr>
              <p:cNvSpPr txBox="1"/>
              <p:nvPr>
                <p:custDataLst>
                  <p:tags r:id="rId13"/>
                </p:custDataLst>
              </p:nvPr>
            </p:nvSpPr>
            <p:spPr>
              <a:xfrm>
                <a:off x="3778304" y="3614081"/>
                <a:ext cx="1214" cy="441"/>
              </a:xfrm>
              <a:custGeom>
                <a:avLst/>
                <a:gdLst/>
                <a:ahLst/>
                <a:cxnLst/>
                <a:rect l="l" t="t" r="r" b="b"/>
                <a:pathLst>
                  <a:path w="1214" h="441">
                    <a:moveTo>
                      <a:pt x="1214" y="0"/>
                    </a:moveTo>
                    <a:lnTo>
                      <a:pt x="1170" y="46"/>
                    </a:lnTo>
                    <a:lnTo>
                      <a:pt x="0" y="441"/>
                    </a:lnTo>
                    <a:lnTo>
                      <a:pt x="45" y="373"/>
                    </a:lnTo>
                    <a:lnTo>
                      <a:pt x="1214"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2" name="文本框 121">
                <a:extLst>
                  <a:ext uri="{FF2B5EF4-FFF2-40B4-BE49-F238E27FC236}">
                    <a16:creationId xmlns:a16="http://schemas.microsoft.com/office/drawing/2014/main" id="{0CA41353-3249-1D82-7BDB-8EBB99E56BA2}"/>
                  </a:ext>
                </a:extLst>
              </p:cNvPr>
              <p:cNvSpPr txBox="1"/>
              <p:nvPr>
                <p:custDataLst>
                  <p:tags r:id="rId14"/>
                </p:custDataLst>
              </p:nvPr>
            </p:nvSpPr>
            <p:spPr>
              <a:xfrm>
                <a:off x="3261261" y="3606670"/>
                <a:ext cx="6294" cy="2110"/>
              </a:xfrm>
              <a:custGeom>
                <a:avLst/>
                <a:gdLst/>
                <a:ahLst/>
                <a:cxnLst/>
                <a:rect l="l" t="t" r="r" b="b"/>
                <a:pathLst>
                  <a:path w="6294" h="2110">
                    <a:moveTo>
                      <a:pt x="6294" y="0"/>
                    </a:moveTo>
                    <a:lnTo>
                      <a:pt x="0" y="2110"/>
                    </a:lnTo>
                    <a:lnTo>
                      <a:pt x="92" y="1862"/>
                    </a:lnTo>
                    <a:cubicBezTo>
                      <a:pt x="1470" y="620"/>
                      <a:pt x="3537" y="0"/>
                      <a:pt x="6294"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1" name="文本框 120">
                <a:extLst>
                  <a:ext uri="{FF2B5EF4-FFF2-40B4-BE49-F238E27FC236}">
                    <a16:creationId xmlns:a16="http://schemas.microsoft.com/office/drawing/2014/main" id="{BC0E402C-B637-8D3B-C518-6458EE016129}"/>
                  </a:ext>
                </a:extLst>
              </p:cNvPr>
              <p:cNvSpPr txBox="1"/>
              <p:nvPr>
                <p:custDataLst>
                  <p:tags r:id="rId15"/>
                </p:custDataLst>
              </p:nvPr>
            </p:nvSpPr>
            <p:spPr>
              <a:xfrm>
                <a:off x="3779474" y="3613543"/>
                <a:ext cx="1730" cy="584"/>
              </a:xfrm>
              <a:custGeom>
                <a:avLst/>
                <a:gdLst/>
                <a:ahLst/>
                <a:cxnLst/>
                <a:rect l="l" t="t" r="r" b="b"/>
                <a:pathLst>
                  <a:path w="1730" h="584">
                    <a:moveTo>
                      <a:pt x="1730" y="0"/>
                    </a:moveTo>
                    <a:lnTo>
                      <a:pt x="0" y="584"/>
                    </a:lnTo>
                    <a:lnTo>
                      <a:pt x="44" y="538"/>
                    </a:lnTo>
                    <a:lnTo>
                      <a:pt x="1730"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0" name="文本框 119">
                <a:extLst>
                  <a:ext uri="{FF2B5EF4-FFF2-40B4-BE49-F238E27FC236}">
                    <a16:creationId xmlns:a16="http://schemas.microsoft.com/office/drawing/2014/main" id="{4F070CBE-E112-8042-20C0-48FD5E93D3EE}"/>
                  </a:ext>
                </a:extLst>
              </p:cNvPr>
              <p:cNvSpPr txBox="1"/>
              <p:nvPr>
                <p:custDataLst>
                  <p:tags r:id="rId16"/>
                </p:custDataLst>
              </p:nvPr>
            </p:nvSpPr>
            <p:spPr>
              <a:xfrm>
                <a:off x="3776576" y="3614127"/>
                <a:ext cx="2898" cy="3058"/>
              </a:xfrm>
              <a:custGeom>
                <a:avLst/>
                <a:gdLst/>
                <a:ahLst/>
                <a:cxnLst/>
                <a:rect l="l" t="t" r="r" b="b"/>
                <a:pathLst>
                  <a:path w="2898" h="3058">
                    <a:moveTo>
                      <a:pt x="2898" y="0"/>
                    </a:moveTo>
                    <a:lnTo>
                      <a:pt x="0" y="3058"/>
                    </a:lnTo>
                    <a:lnTo>
                      <a:pt x="1728" y="395"/>
                    </a:lnTo>
                    <a:lnTo>
                      <a:pt x="2898"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11" name="文本框 110">
                <a:extLst>
                  <a:ext uri="{FF2B5EF4-FFF2-40B4-BE49-F238E27FC236}">
                    <a16:creationId xmlns:a16="http://schemas.microsoft.com/office/drawing/2014/main" id="{464B5370-B595-4E1E-F145-F0D48DC63447}"/>
                  </a:ext>
                </a:extLst>
              </p:cNvPr>
              <p:cNvSpPr txBox="1"/>
              <p:nvPr>
                <p:custDataLst>
                  <p:tags r:id="rId17"/>
                </p:custDataLst>
              </p:nvPr>
            </p:nvSpPr>
            <p:spPr>
              <a:xfrm>
                <a:off x="3147420" y="3877298"/>
                <a:ext cx="8330" cy="3380"/>
              </a:xfrm>
              <a:custGeom>
                <a:avLst/>
                <a:gdLst/>
                <a:ahLst/>
                <a:cxnLst/>
                <a:rect l="l" t="t" r="r" b="b"/>
                <a:pathLst>
                  <a:path w="8330" h="3380">
                    <a:moveTo>
                      <a:pt x="8330" y="0"/>
                    </a:moveTo>
                    <a:lnTo>
                      <a:pt x="8318" y="46"/>
                    </a:lnTo>
                    <a:cubicBezTo>
                      <a:pt x="6469" y="2268"/>
                      <a:pt x="3697" y="3380"/>
                      <a:pt x="0" y="3380"/>
                    </a:cubicBezTo>
                    <a:lnTo>
                      <a:pt x="8330"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10" name="文本框 109">
                <a:extLst>
                  <a:ext uri="{FF2B5EF4-FFF2-40B4-BE49-F238E27FC236}">
                    <a16:creationId xmlns:a16="http://schemas.microsoft.com/office/drawing/2014/main" id="{63305205-6243-5D91-2671-33FB3879055B}"/>
                  </a:ext>
                </a:extLst>
              </p:cNvPr>
              <p:cNvSpPr txBox="1"/>
              <p:nvPr>
                <p:custDataLst>
                  <p:tags r:id="rId18"/>
                </p:custDataLst>
              </p:nvPr>
            </p:nvSpPr>
            <p:spPr>
              <a:xfrm>
                <a:off x="2868525" y="4098356"/>
                <a:ext cx="2861" cy="7116"/>
              </a:xfrm>
              <a:custGeom>
                <a:avLst/>
                <a:gdLst/>
                <a:ahLst/>
                <a:cxnLst/>
                <a:rect l="l" t="t" r="r" b="b"/>
                <a:pathLst>
                  <a:path w="2861" h="7116">
                    <a:moveTo>
                      <a:pt x="2861" y="0"/>
                    </a:moveTo>
                    <a:cubicBezTo>
                      <a:pt x="2861" y="7248"/>
                      <a:pt x="2286" y="8959"/>
                      <a:pt x="1136" y="5135"/>
                    </a:cubicBezTo>
                    <a:cubicBezTo>
                      <a:pt x="561" y="3222"/>
                      <a:pt x="182" y="1772"/>
                      <a:pt x="0" y="784"/>
                    </a:cubicBezTo>
                    <a:lnTo>
                      <a:pt x="18" y="72"/>
                    </a:lnTo>
                    <a:lnTo>
                      <a:pt x="2861"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nvGrpSpPr>
            <p:cNvPr id="155" name="组合 154">
              <a:extLst>
                <a:ext uri="{FF2B5EF4-FFF2-40B4-BE49-F238E27FC236}">
                  <a16:creationId xmlns:a16="http://schemas.microsoft.com/office/drawing/2014/main" id="{352F4333-0E51-58D1-6D25-B113782DAA53}"/>
                </a:ext>
              </a:extLst>
            </p:cNvPr>
            <p:cNvGrpSpPr/>
            <p:nvPr/>
          </p:nvGrpSpPr>
          <p:grpSpPr>
            <a:xfrm>
              <a:off x="4472411" y="1475631"/>
              <a:ext cx="1760195" cy="1603273"/>
              <a:chOff x="4177875" y="3002155"/>
              <a:chExt cx="1760195" cy="1603273"/>
            </a:xfrm>
          </p:grpSpPr>
          <p:sp>
            <p:nvSpPr>
              <p:cNvPr id="137" name="文本框 136">
                <a:extLst>
                  <a:ext uri="{FF2B5EF4-FFF2-40B4-BE49-F238E27FC236}">
                    <a16:creationId xmlns:a16="http://schemas.microsoft.com/office/drawing/2014/main" id="{0EF11527-2316-F4E9-231F-1C3D17B7E94B}"/>
                  </a:ext>
                </a:extLst>
              </p:cNvPr>
              <p:cNvSpPr txBox="1"/>
              <p:nvPr>
                <p:custDataLst>
                  <p:tags r:id="rId3"/>
                </p:custDataLst>
              </p:nvPr>
            </p:nvSpPr>
            <p:spPr>
              <a:xfrm>
                <a:off x="4177875" y="3002155"/>
                <a:ext cx="1760195" cy="1603273"/>
              </a:xfrm>
              <a:custGeom>
                <a:avLst/>
                <a:gdLst/>
                <a:ahLst/>
                <a:cxnLst/>
                <a:rect l="l" t="t" r="r" b="b"/>
                <a:pathLst>
                  <a:path w="1760195" h="1603273">
                    <a:moveTo>
                      <a:pt x="947820" y="0"/>
                    </a:moveTo>
                    <a:lnTo>
                      <a:pt x="991499" y="12794"/>
                    </a:lnTo>
                    <a:lnTo>
                      <a:pt x="1046263" y="31016"/>
                    </a:lnTo>
                    <a:lnTo>
                      <a:pt x="1053400" y="31016"/>
                    </a:lnTo>
                    <a:cubicBezTo>
                      <a:pt x="1067346" y="42616"/>
                      <a:pt x="1082964" y="54637"/>
                      <a:pt x="1100253" y="67081"/>
                    </a:cubicBezTo>
                    <a:cubicBezTo>
                      <a:pt x="1117543" y="79525"/>
                      <a:pt x="1130946" y="94474"/>
                      <a:pt x="1140463" y="111928"/>
                    </a:cubicBezTo>
                    <a:cubicBezTo>
                      <a:pt x="1141581" y="114165"/>
                      <a:pt x="1145341" y="119279"/>
                      <a:pt x="1151744" y="127272"/>
                    </a:cubicBezTo>
                    <a:cubicBezTo>
                      <a:pt x="1158147" y="135264"/>
                      <a:pt x="1161348" y="145290"/>
                      <a:pt x="1161348" y="157351"/>
                    </a:cubicBezTo>
                    <a:cubicBezTo>
                      <a:pt x="1161348" y="170310"/>
                      <a:pt x="1160252" y="178960"/>
                      <a:pt x="1158059" y="183302"/>
                    </a:cubicBezTo>
                    <a:cubicBezTo>
                      <a:pt x="1156086" y="191217"/>
                      <a:pt x="1149935" y="200339"/>
                      <a:pt x="1139607" y="210667"/>
                    </a:cubicBezTo>
                    <a:lnTo>
                      <a:pt x="1083857" y="251978"/>
                    </a:lnTo>
                    <a:lnTo>
                      <a:pt x="1078693" y="257142"/>
                    </a:lnTo>
                    <a:cubicBezTo>
                      <a:pt x="1057007" y="278828"/>
                      <a:pt x="1041110" y="292555"/>
                      <a:pt x="1031001" y="298321"/>
                    </a:cubicBezTo>
                    <a:lnTo>
                      <a:pt x="1026441" y="301319"/>
                    </a:lnTo>
                    <a:lnTo>
                      <a:pt x="1028765" y="301545"/>
                    </a:lnTo>
                    <a:cubicBezTo>
                      <a:pt x="1031462" y="301742"/>
                      <a:pt x="1032909" y="301786"/>
                      <a:pt x="1033106" y="301676"/>
                    </a:cubicBezTo>
                    <a:cubicBezTo>
                      <a:pt x="1033304" y="301567"/>
                      <a:pt x="1032492" y="302542"/>
                      <a:pt x="1030672" y="304604"/>
                    </a:cubicBezTo>
                    <a:cubicBezTo>
                      <a:pt x="1045057" y="299824"/>
                      <a:pt x="1055439" y="297433"/>
                      <a:pt x="1061820" y="297433"/>
                    </a:cubicBezTo>
                    <a:cubicBezTo>
                      <a:pt x="1067982" y="297433"/>
                      <a:pt x="1078485" y="298913"/>
                      <a:pt x="1093330" y="301874"/>
                    </a:cubicBezTo>
                    <a:cubicBezTo>
                      <a:pt x="1107341" y="303628"/>
                      <a:pt x="1120120" y="307805"/>
                      <a:pt x="1131664" y="314405"/>
                    </a:cubicBezTo>
                    <a:cubicBezTo>
                      <a:pt x="1143209" y="321005"/>
                      <a:pt x="1154145" y="328603"/>
                      <a:pt x="1164473" y="337199"/>
                    </a:cubicBezTo>
                    <a:cubicBezTo>
                      <a:pt x="1166841" y="339567"/>
                      <a:pt x="1170777" y="342132"/>
                      <a:pt x="1176281" y="344895"/>
                    </a:cubicBezTo>
                    <a:cubicBezTo>
                      <a:pt x="1181785" y="347658"/>
                      <a:pt x="1187069" y="351550"/>
                      <a:pt x="1192134" y="356571"/>
                    </a:cubicBezTo>
                    <a:cubicBezTo>
                      <a:pt x="1195511" y="361680"/>
                      <a:pt x="1200862" y="368292"/>
                      <a:pt x="1208185" y="376405"/>
                    </a:cubicBezTo>
                    <a:cubicBezTo>
                      <a:pt x="1215509" y="384518"/>
                      <a:pt x="1219171" y="394100"/>
                      <a:pt x="1219171" y="405152"/>
                    </a:cubicBezTo>
                    <a:cubicBezTo>
                      <a:pt x="1219171" y="412037"/>
                      <a:pt x="1217789" y="426498"/>
                      <a:pt x="1215027" y="448535"/>
                    </a:cubicBezTo>
                    <a:cubicBezTo>
                      <a:pt x="1215027" y="460025"/>
                      <a:pt x="1207582" y="469508"/>
                      <a:pt x="1192694" y="476985"/>
                    </a:cubicBezTo>
                    <a:cubicBezTo>
                      <a:pt x="1191246" y="477358"/>
                      <a:pt x="1189311" y="479485"/>
                      <a:pt x="1186888" y="483366"/>
                    </a:cubicBezTo>
                    <a:lnTo>
                      <a:pt x="1186031" y="484465"/>
                    </a:lnTo>
                    <a:lnTo>
                      <a:pt x="1186115" y="485702"/>
                    </a:lnTo>
                    <a:cubicBezTo>
                      <a:pt x="1186115" y="487785"/>
                      <a:pt x="1186461" y="492302"/>
                      <a:pt x="1187151" y="499253"/>
                    </a:cubicBezTo>
                    <a:cubicBezTo>
                      <a:pt x="1187842" y="506204"/>
                      <a:pt x="1186795" y="511543"/>
                      <a:pt x="1184010" y="515271"/>
                    </a:cubicBezTo>
                    <a:lnTo>
                      <a:pt x="1174538" y="555069"/>
                    </a:lnTo>
                    <a:cubicBezTo>
                      <a:pt x="1173989" y="554279"/>
                      <a:pt x="1174061" y="554230"/>
                      <a:pt x="1174751" y="554921"/>
                    </a:cubicBezTo>
                    <a:cubicBezTo>
                      <a:pt x="1175442" y="555611"/>
                      <a:pt x="1175678" y="556582"/>
                      <a:pt x="1175459" y="557832"/>
                    </a:cubicBezTo>
                    <a:lnTo>
                      <a:pt x="1177860" y="571481"/>
                    </a:lnTo>
                    <a:cubicBezTo>
                      <a:pt x="1172356" y="582555"/>
                      <a:pt x="1169604" y="591819"/>
                      <a:pt x="1169604" y="599274"/>
                    </a:cubicBezTo>
                    <a:cubicBezTo>
                      <a:pt x="1169604" y="606050"/>
                      <a:pt x="1170876" y="615818"/>
                      <a:pt x="1173419" y="628580"/>
                    </a:cubicBezTo>
                    <a:cubicBezTo>
                      <a:pt x="1174954" y="642372"/>
                      <a:pt x="1174165" y="661701"/>
                      <a:pt x="1171051" y="686567"/>
                    </a:cubicBezTo>
                    <a:lnTo>
                      <a:pt x="1170082" y="696942"/>
                    </a:lnTo>
                    <a:lnTo>
                      <a:pt x="1190885" y="688277"/>
                    </a:lnTo>
                    <a:cubicBezTo>
                      <a:pt x="1202111" y="686677"/>
                      <a:pt x="1215449" y="684265"/>
                      <a:pt x="1230896" y="681041"/>
                    </a:cubicBezTo>
                    <a:cubicBezTo>
                      <a:pt x="1246344" y="677818"/>
                      <a:pt x="1258991" y="674342"/>
                      <a:pt x="1268836" y="670615"/>
                    </a:cubicBezTo>
                    <a:cubicBezTo>
                      <a:pt x="1275831" y="667764"/>
                      <a:pt x="1313272" y="654104"/>
                      <a:pt x="1381159" y="629633"/>
                    </a:cubicBezTo>
                    <a:lnTo>
                      <a:pt x="1400071" y="621744"/>
                    </a:lnTo>
                    <a:lnTo>
                      <a:pt x="1400071" y="605293"/>
                    </a:lnTo>
                    <a:cubicBezTo>
                      <a:pt x="1398865" y="600469"/>
                      <a:pt x="1397533" y="592959"/>
                      <a:pt x="1396075" y="582763"/>
                    </a:cubicBezTo>
                    <a:cubicBezTo>
                      <a:pt x="1394617" y="572567"/>
                      <a:pt x="1393888" y="560145"/>
                      <a:pt x="1393888" y="545497"/>
                    </a:cubicBezTo>
                    <a:cubicBezTo>
                      <a:pt x="1392507" y="528964"/>
                      <a:pt x="1391816" y="503912"/>
                      <a:pt x="1391816" y="470342"/>
                    </a:cubicBezTo>
                    <a:cubicBezTo>
                      <a:pt x="1390434" y="421816"/>
                      <a:pt x="1389744" y="351901"/>
                      <a:pt x="1389744" y="260595"/>
                    </a:cubicBezTo>
                    <a:cubicBezTo>
                      <a:pt x="1389744" y="242111"/>
                      <a:pt x="1389053" y="228066"/>
                      <a:pt x="1387671" y="218462"/>
                    </a:cubicBezTo>
                    <a:cubicBezTo>
                      <a:pt x="1387671" y="211248"/>
                      <a:pt x="1383034" y="200679"/>
                      <a:pt x="1373759" y="186755"/>
                    </a:cubicBezTo>
                    <a:cubicBezTo>
                      <a:pt x="1371961" y="183159"/>
                      <a:pt x="1370047" y="179327"/>
                      <a:pt x="1368019" y="175260"/>
                    </a:cubicBezTo>
                    <a:cubicBezTo>
                      <a:pt x="1365991" y="171192"/>
                      <a:pt x="1364977" y="165222"/>
                      <a:pt x="1364977" y="157351"/>
                    </a:cubicBezTo>
                    <a:cubicBezTo>
                      <a:pt x="1364977" y="148295"/>
                      <a:pt x="1365667" y="143076"/>
                      <a:pt x="1367049" y="141694"/>
                    </a:cubicBezTo>
                    <a:cubicBezTo>
                      <a:pt x="1367049" y="138932"/>
                      <a:pt x="1369110" y="136936"/>
                      <a:pt x="1373232" y="135708"/>
                    </a:cubicBezTo>
                    <a:lnTo>
                      <a:pt x="1364977" y="103311"/>
                    </a:lnTo>
                    <a:cubicBezTo>
                      <a:pt x="1384689" y="103311"/>
                      <a:pt x="1406288" y="104824"/>
                      <a:pt x="1429772" y="107850"/>
                    </a:cubicBezTo>
                    <a:cubicBezTo>
                      <a:pt x="1453256" y="110876"/>
                      <a:pt x="1474833" y="117311"/>
                      <a:pt x="1494502" y="127157"/>
                    </a:cubicBezTo>
                    <a:lnTo>
                      <a:pt x="1541009" y="147582"/>
                    </a:lnTo>
                    <a:cubicBezTo>
                      <a:pt x="1562564" y="152998"/>
                      <a:pt x="1580577" y="167459"/>
                      <a:pt x="1595049" y="190965"/>
                    </a:cubicBezTo>
                    <a:lnTo>
                      <a:pt x="1599128" y="199056"/>
                    </a:lnTo>
                    <a:cubicBezTo>
                      <a:pt x="1599128" y="205985"/>
                      <a:pt x="1599813" y="211862"/>
                      <a:pt x="1601184" y="216686"/>
                    </a:cubicBezTo>
                    <a:cubicBezTo>
                      <a:pt x="1602554" y="221510"/>
                      <a:pt x="1603239" y="227891"/>
                      <a:pt x="1603239" y="235829"/>
                    </a:cubicBezTo>
                    <a:cubicBezTo>
                      <a:pt x="1603239" y="251353"/>
                      <a:pt x="1598865" y="263512"/>
                      <a:pt x="1590116" y="272305"/>
                    </a:cubicBezTo>
                    <a:cubicBezTo>
                      <a:pt x="1582353" y="284913"/>
                      <a:pt x="1578472" y="306862"/>
                      <a:pt x="1578472" y="338152"/>
                    </a:cubicBezTo>
                    <a:lnTo>
                      <a:pt x="1580544" y="410151"/>
                    </a:lnTo>
                    <a:cubicBezTo>
                      <a:pt x="1580544" y="413396"/>
                      <a:pt x="1579744" y="418670"/>
                      <a:pt x="1578143" y="425972"/>
                    </a:cubicBezTo>
                    <a:cubicBezTo>
                      <a:pt x="1576543" y="433273"/>
                      <a:pt x="1575052" y="439797"/>
                      <a:pt x="1573670" y="445542"/>
                    </a:cubicBezTo>
                    <a:lnTo>
                      <a:pt x="1568144" y="489813"/>
                    </a:lnTo>
                    <a:lnTo>
                      <a:pt x="1568144" y="559288"/>
                    </a:lnTo>
                    <a:lnTo>
                      <a:pt x="1574558" y="557048"/>
                    </a:lnTo>
                    <a:lnTo>
                      <a:pt x="1587752" y="552594"/>
                    </a:lnTo>
                    <a:lnTo>
                      <a:pt x="1585675" y="555792"/>
                    </a:lnTo>
                    <a:lnTo>
                      <a:pt x="1589157" y="552119"/>
                    </a:lnTo>
                    <a:lnTo>
                      <a:pt x="1591234" y="551418"/>
                    </a:lnTo>
                    <a:lnTo>
                      <a:pt x="1589209" y="552064"/>
                    </a:lnTo>
                    <a:lnTo>
                      <a:pt x="1593477" y="547561"/>
                    </a:lnTo>
                    <a:cubicBezTo>
                      <a:pt x="1602041" y="540506"/>
                      <a:pt x="1612893" y="536979"/>
                      <a:pt x="1626033" y="536979"/>
                    </a:cubicBezTo>
                    <a:cubicBezTo>
                      <a:pt x="1628006" y="536935"/>
                      <a:pt x="1630023" y="536672"/>
                      <a:pt x="1632085" y="536189"/>
                    </a:cubicBezTo>
                    <a:cubicBezTo>
                      <a:pt x="1646469" y="532571"/>
                      <a:pt x="1655996" y="530762"/>
                      <a:pt x="1660667" y="530762"/>
                    </a:cubicBezTo>
                    <a:cubicBezTo>
                      <a:pt x="1685686" y="530762"/>
                      <a:pt x="1705487" y="540125"/>
                      <a:pt x="1720068" y="558851"/>
                    </a:cubicBezTo>
                    <a:cubicBezTo>
                      <a:pt x="1736689" y="578235"/>
                      <a:pt x="1748245" y="595251"/>
                      <a:pt x="1754735" y="609898"/>
                    </a:cubicBezTo>
                    <a:cubicBezTo>
                      <a:pt x="1758375" y="620774"/>
                      <a:pt x="1760195" y="629622"/>
                      <a:pt x="1760195" y="636441"/>
                    </a:cubicBezTo>
                    <a:cubicBezTo>
                      <a:pt x="1760195" y="656132"/>
                      <a:pt x="1754067" y="672095"/>
                      <a:pt x="1741809" y="684330"/>
                    </a:cubicBezTo>
                    <a:cubicBezTo>
                      <a:pt x="1738016" y="691961"/>
                      <a:pt x="1736569" y="695557"/>
                      <a:pt x="1737467" y="695119"/>
                    </a:cubicBezTo>
                    <a:cubicBezTo>
                      <a:pt x="1737467" y="694680"/>
                      <a:pt x="1733597" y="698397"/>
                      <a:pt x="1725857" y="706269"/>
                    </a:cubicBezTo>
                    <a:lnTo>
                      <a:pt x="1690960" y="720182"/>
                    </a:lnTo>
                    <a:cubicBezTo>
                      <a:pt x="1680062" y="723822"/>
                      <a:pt x="1672475" y="725642"/>
                      <a:pt x="1668199" y="725642"/>
                    </a:cubicBezTo>
                    <a:cubicBezTo>
                      <a:pt x="1661182" y="726804"/>
                      <a:pt x="1650635" y="728086"/>
                      <a:pt x="1636558" y="729490"/>
                    </a:cubicBezTo>
                    <a:cubicBezTo>
                      <a:pt x="1622480" y="730893"/>
                      <a:pt x="1611166" y="733031"/>
                      <a:pt x="1602614" y="735904"/>
                    </a:cubicBezTo>
                    <a:cubicBezTo>
                      <a:pt x="1599106" y="736781"/>
                      <a:pt x="1593909" y="738946"/>
                      <a:pt x="1587024" y="742400"/>
                    </a:cubicBezTo>
                    <a:cubicBezTo>
                      <a:pt x="1580139" y="745853"/>
                      <a:pt x="1572958" y="748501"/>
                      <a:pt x="1565480" y="750343"/>
                    </a:cubicBezTo>
                    <a:cubicBezTo>
                      <a:pt x="1565875" y="750189"/>
                      <a:pt x="1566072" y="751461"/>
                      <a:pt x="1566072" y="754158"/>
                    </a:cubicBezTo>
                    <a:lnTo>
                      <a:pt x="1565908" y="761986"/>
                    </a:lnTo>
                    <a:lnTo>
                      <a:pt x="1569921" y="830334"/>
                    </a:lnTo>
                    <a:lnTo>
                      <a:pt x="1568144" y="876710"/>
                    </a:lnTo>
                    <a:lnTo>
                      <a:pt x="1568144" y="930257"/>
                    </a:lnTo>
                    <a:lnTo>
                      <a:pt x="1570217" y="977916"/>
                    </a:lnTo>
                    <a:cubicBezTo>
                      <a:pt x="1570107" y="977126"/>
                      <a:pt x="1570408" y="983540"/>
                      <a:pt x="1571121" y="997157"/>
                    </a:cubicBezTo>
                    <a:cubicBezTo>
                      <a:pt x="1571834" y="1010774"/>
                      <a:pt x="1570688" y="1022077"/>
                      <a:pt x="1567684" y="1031068"/>
                    </a:cubicBezTo>
                    <a:cubicBezTo>
                      <a:pt x="1566610" y="1037492"/>
                      <a:pt x="1566763" y="1047206"/>
                      <a:pt x="1568144" y="1060209"/>
                    </a:cubicBezTo>
                    <a:cubicBezTo>
                      <a:pt x="1569526" y="1073212"/>
                      <a:pt x="1570217" y="1083397"/>
                      <a:pt x="1570217" y="1090765"/>
                    </a:cubicBezTo>
                    <a:lnTo>
                      <a:pt x="1570217" y="1129379"/>
                    </a:lnTo>
                    <a:lnTo>
                      <a:pt x="1571894" y="1160790"/>
                    </a:lnTo>
                    <a:cubicBezTo>
                      <a:pt x="1574898" y="1175876"/>
                      <a:pt x="1576400" y="1187738"/>
                      <a:pt x="1576400" y="1196378"/>
                    </a:cubicBezTo>
                    <a:lnTo>
                      <a:pt x="1584656" y="1295577"/>
                    </a:lnTo>
                    <a:cubicBezTo>
                      <a:pt x="1584656" y="1307418"/>
                      <a:pt x="1586037" y="1327065"/>
                      <a:pt x="1588800" y="1354518"/>
                    </a:cubicBezTo>
                    <a:cubicBezTo>
                      <a:pt x="1588800" y="1363157"/>
                      <a:pt x="1589129" y="1372668"/>
                      <a:pt x="1589787" y="1383051"/>
                    </a:cubicBezTo>
                    <a:cubicBezTo>
                      <a:pt x="1590445" y="1393433"/>
                      <a:pt x="1589907" y="1403799"/>
                      <a:pt x="1588175" y="1414149"/>
                    </a:cubicBezTo>
                    <a:cubicBezTo>
                      <a:pt x="1587210" y="1422723"/>
                      <a:pt x="1586728" y="1437195"/>
                      <a:pt x="1586728" y="1457565"/>
                    </a:cubicBezTo>
                    <a:cubicBezTo>
                      <a:pt x="1586728" y="1467751"/>
                      <a:pt x="1585966" y="1477678"/>
                      <a:pt x="1584442" y="1487348"/>
                    </a:cubicBezTo>
                    <a:lnTo>
                      <a:pt x="1580308" y="1504370"/>
                    </a:lnTo>
                    <a:lnTo>
                      <a:pt x="1580544" y="1509961"/>
                    </a:lnTo>
                    <a:cubicBezTo>
                      <a:pt x="1580544" y="1520179"/>
                      <a:pt x="1579854" y="1527360"/>
                      <a:pt x="1578472" y="1531504"/>
                    </a:cubicBezTo>
                    <a:cubicBezTo>
                      <a:pt x="1578472" y="1535583"/>
                      <a:pt x="1577782" y="1538998"/>
                      <a:pt x="1576400" y="1541750"/>
                    </a:cubicBezTo>
                    <a:cubicBezTo>
                      <a:pt x="1575019" y="1544502"/>
                      <a:pt x="1574328" y="1545603"/>
                      <a:pt x="1574328" y="1545055"/>
                    </a:cubicBezTo>
                    <a:cubicBezTo>
                      <a:pt x="1574328" y="1560953"/>
                      <a:pt x="1570025" y="1572722"/>
                      <a:pt x="1561418" y="1580364"/>
                    </a:cubicBezTo>
                    <a:cubicBezTo>
                      <a:pt x="1552812" y="1588006"/>
                      <a:pt x="1549046" y="1591289"/>
                      <a:pt x="1550120" y="1590215"/>
                    </a:cubicBezTo>
                    <a:cubicBezTo>
                      <a:pt x="1545735" y="1598920"/>
                      <a:pt x="1534398" y="1603273"/>
                      <a:pt x="1516111" y="1603273"/>
                    </a:cubicBezTo>
                    <a:lnTo>
                      <a:pt x="1501672" y="1603273"/>
                    </a:lnTo>
                    <a:lnTo>
                      <a:pt x="1499600" y="1603273"/>
                    </a:lnTo>
                    <a:cubicBezTo>
                      <a:pt x="1482584" y="1603273"/>
                      <a:pt x="1462696" y="1595390"/>
                      <a:pt x="1439935" y="1579624"/>
                    </a:cubicBezTo>
                    <a:cubicBezTo>
                      <a:pt x="1440549" y="1580260"/>
                      <a:pt x="1440670" y="1580578"/>
                      <a:pt x="1440297" y="1580578"/>
                    </a:cubicBezTo>
                    <a:cubicBezTo>
                      <a:pt x="1427426" y="1570294"/>
                      <a:pt x="1418655" y="1563112"/>
                      <a:pt x="1413984" y="1559034"/>
                    </a:cubicBezTo>
                    <a:cubicBezTo>
                      <a:pt x="1409314" y="1554956"/>
                      <a:pt x="1406562" y="1552500"/>
                      <a:pt x="1405729" y="1551666"/>
                    </a:cubicBezTo>
                    <a:cubicBezTo>
                      <a:pt x="1395072" y="1551666"/>
                      <a:pt x="1389744" y="1543268"/>
                      <a:pt x="1389744" y="1526472"/>
                    </a:cubicBezTo>
                    <a:cubicBezTo>
                      <a:pt x="1389744" y="1525091"/>
                      <a:pt x="1386268" y="1522415"/>
                      <a:pt x="1379317" y="1518447"/>
                    </a:cubicBezTo>
                    <a:cubicBezTo>
                      <a:pt x="1372366" y="1514478"/>
                      <a:pt x="1367158" y="1511320"/>
                      <a:pt x="1363694" y="1508974"/>
                    </a:cubicBezTo>
                    <a:cubicBezTo>
                      <a:pt x="1337381" y="1490511"/>
                      <a:pt x="1315410" y="1476127"/>
                      <a:pt x="1297780" y="1465821"/>
                    </a:cubicBezTo>
                    <a:cubicBezTo>
                      <a:pt x="1293527" y="1462641"/>
                      <a:pt x="1289284" y="1460443"/>
                      <a:pt x="1285052" y="1459226"/>
                    </a:cubicBezTo>
                    <a:cubicBezTo>
                      <a:pt x="1280820" y="1458009"/>
                      <a:pt x="1277213" y="1456600"/>
                      <a:pt x="1274230" y="1455000"/>
                    </a:cubicBezTo>
                    <a:lnTo>
                      <a:pt x="1245188" y="1444113"/>
                    </a:lnTo>
                    <a:lnTo>
                      <a:pt x="1245188" y="1407637"/>
                    </a:lnTo>
                    <a:lnTo>
                      <a:pt x="1347709" y="1402506"/>
                    </a:lnTo>
                    <a:lnTo>
                      <a:pt x="1391914" y="1400598"/>
                    </a:lnTo>
                    <a:cubicBezTo>
                      <a:pt x="1390862" y="1400751"/>
                      <a:pt x="1390840" y="1398109"/>
                      <a:pt x="1391849" y="1392671"/>
                    </a:cubicBezTo>
                    <a:lnTo>
                      <a:pt x="1393888" y="1289459"/>
                    </a:lnTo>
                    <a:lnTo>
                      <a:pt x="1391816" y="1200851"/>
                    </a:lnTo>
                    <a:cubicBezTo>
                      <a:pt x="1391816" y="1172063"/>
                      <a:pt x="1391913" y="1145978"/>
                      <a:pt x="1392107" y="1122596"/>
                    </a:cubicBezTo>
                    <a:lnTo>
                      <a:pt x="1392118" y="1121532"/>
                    </a:lnTo>
                    <a:lnTo>
                      <a:pt x="1389152" y="1127307"/>
                    </a:lnTo>
                    <a:cubicBezTo>
                      <a:pt x="1379591" y="1132109"/>
                      <a:pt x="1372070" y="1134510"/>
                      <a:pt x="1366588" y="1134510"/>
                    </a:cubicBezTo>
                    <a:cubicBezTo>
                      <a:pt x="1358344" y="1135891"/>
                      <a:pt x="1344858" y="1136582"/>
                      <a:pt x="1326132" y="1136582"/>
                    </a:cubicBezTo>
                    <a:cubicBezTo>
                      <a:pt x="1315870" y="1136582"/>
                      <a:pt x="1308536" y="1134378"/>
                      <a:pt x="1304128" y="1129971"/>
                    </a:cubicBezTo>
                    <a:cubicBezTo>
                      <a:pt x="1301388" y="1128063"/>
                      <a:pt x="1293691" y="1122998"/>
                      <a:pt x="1281039" y="1114775"/>
                    </a:cubicBezTo>
                    <a:cubicBezTo>
                      <a:pt x="1268387" y="1106552"/>
                      <a:pt x="1257588" y="1097069"/>
                      <a:pt x="1248641" y="1086324"/>
                    </a:cubicBezTo>
                    <a:cubicBezTo>
                      <a:pt x="1236647" y="1068322"/>
                      <a:pt x="1225289" y="1052611"/>
                      <a:pt x="1214566" y="1039192"/>
                    </a:cubicBezTo>
                    <a:lnTo>
                      <a:pt x="1178287" y="986796"/>
                    </a:lnTo>
                    <a:cubicBezTo>
                      <a:pt x="1174297" y="979621"/>
                      <a:pt x="1170805" y="972705"/>
                      <a:pt x="1167812" y="966048"/>
                    </a:cubicBezTo>
                    <a:lnTo>
                      <a:pt x="1165542" y="960227"/>
                    </a:lnTo>
                    <a:lnTo>
                      <a:pt x="1165460" y="963312"/>
                    </a:lnTo>
                    <a:cubicBezTo>
                      <a:pt x="1165460" y="981534"/>
                      <a:pt x="1166841" y="998900"/>
                      <a:pt x="1169604" y="1015411"/>
                    </a:cubicBezTo>
                    <a:cubicBezTo>
                      <a:pt x="1169604" y="1027625"/>
                      <a:pt x="1166896" y="1039148"/>
                      <a:pt x="1161480" y="1049980"/>
                    </a:cubicBezTo>
                    <a:cubicBezTo>
                      <a:pt x="1161392" y="1050199"/>
                      <a:pt x="1161348" y="1053466"/>
                      <a:pt x="1161348" y="1059781"/>
                    </a:cubicBezTo>
                    <a:cubicBezTo>
                      <a:pt x="1161348" y="1063904"/>
                      <a:pt x="1161688" y="1068470"/>
                      <a:pt x="1162368" y="1073480"/>
                    </a:cubicBezTo>
                    <a:cubicBezTo>
                      <a:pt x="1163048" y="1078491"/>
                      <a:pt x="1162708" y="1084570"/>
                      <a:pt x="1161348" y="1091718"/>
                    </a:cubicBezTo>
                    <a:cubicBezTo>
                      <a:pt x="1161348" y="1102134"/>
                      <a:pt x="1160312" y="1111809"/>
                      <a:pt x="1158240" y="1120745"/>
                    </a:cubicBezTo>
                    <a:cubicBezTo>
                      <a:pt x="1156168" y="1129680"/>
                      <a:pt x="1155132" y="1138270"/>
                      <a:pt x="1155132" y="1146515"/>
                    </a:cubicBezTo>
                    <a:lnTo>
                      <a:pt x="1154968" y="1148456"/>
                    </a:lnTo>
                    <a:lnTo>
                      <a:pt x="1157204" y="1229631"/>
                    </a:lnTo>
                    <a:cubicBezTo>
                      <a:pt x="1157095" y="1232372"/>
                      <a:pt x="1156651" y="1243532"/>
                      <a:pt x="1155872" y="1263114"/>
                    </a:cubicBezTo>
                    <a:cubicBezTo>
                      <a:pt x="1155094" y="1282695"/>
                      <a:pt x="1152950" y="1300445"/>
                      <a:pt x="1149442" y="1316364"/>
                    </a:cubicBezTo>
                    <a:lnTo>
                      <a:pt x="1149021" y="1316426"/>
                    </a:lnTo>
                    <a:lnTo>
                      <a:pt x="1152049" y="1329118"/>
                    </a:lnTo>
                    <a:cubicBezTo>
                      <a:pt x="1152723" y="1333498"/>
                      <a:pt x="1153060" y="1338017"/>
                      <a:pt x="1153060" y="1342677"/>
                    </a:cubicBezTo>
                    <a:cubicBezTo>
                      <a:pt x="1153060" y="1354430"/>
                      <a:pt x="1150757" y="1366457"/>
                      <a:pt x="1146153" y="1378758"/>
                    </a:cubicBezTo>
                    <a:cubicBezTo>
                      <a:pt x="1145254" y="1380074"/>
                      <a:pt x="1145150" y="1381658"/>
                      <a:pt x="1145840" y="1383511"/>
                    </a:cubicBezTo>
                    <a:cubicBezTo>
                      <a:pt x="1146531" y="1385364"/>
                      <a:pt x="1146822" y="1388604"/>
                      <a:pt x="1146712" y="1393230"/>
                    </a:cubicBezTo>
                    <a:cubicBezTo>
                      <a:pt x="1143708" y="1428775"/>
                      <a:pt x="1140934" y="1454824"/>
                      <a:pt x="1138390" y="1471379"/>
                    </a:cubicBezTo>
                    <a:lnTo>
                      <a:pt x="1124214" y="1537359"/>
                    </a:lnTo>
                    <a:cubicBezTo>
                      <a:pt x="1121561" y="1540012"/>
                      <a:pt x="1119895" y="1542024"/>
                      <a:pt x="1119215" y="1543394"/>
                    </a:cubicBezTo>
                    <a:cubicBezTo>
                      <a:pt x="1118535" y="1544765"/>
                      <a:pt x="1115334" y="1548311"/>
                      <a:pt x="1109611" y="1554035"/>
                    </a:cubicBezTo>
                    <a:cubicBezTo>
                      <a:pt x="1105160" y="1555131"/>
                      <a:pt x="1101465" y="1557642"/>
                      <a:pt x="1098527" y="1561567"/>
                    </a:cubicBezTo>
                    <a:cubicBezTo>
                      <a:pt x="1095588" y="1565492"/>
                      <a:pt x="1092409" y="1569164"/>
                      <a:pt x="1088988" y="1572585"/>
                    </a:cubicBezTo>
                    <a:cubicBezTo>
                      <a:pt x="1072652" y="1588921"/>
                      <a:pt x="1056711" y="1597089"/>
                      <a:pt x="1041165" y="1597089"/>
                    </a:cubicBezTo>
                    <a:lnTo>
                      <a:pt x="1030607" y="1597089"/>
                    </a:lnTo>
                    <a:cubicBezTo>
                      <a:pt x="1012780" y="1595291"/>
                      <a:pt x="998527" y="1590385"/>
                      <a:pt x="987848" y="1582370"/>
                    </a:cubicBezTo>
                    <a:cubicBezTo>
                      <a:pt x="977170" y="1574356"/>
                      <a:pt x="967280" y="1563540"/>
                      <a:pt x="958181" y="1549923"/>
                    </a:cubicBezTo>
                    <a:cubicBezTo>
                      <a:pt x="949563" y="1535890"/>
                      <a:pt x="940288" y="1527875"/>
                      <a:pt x="930355" y="1525880"/>
                    </a:cubicBezTo>
                    <a:cubicBezTo>
                      <a:pt x="922023" y="1521714"/>
                      <a:pt x="915971" y="1515854"/>
                      <a:pt x="912199" y="1508300"/>
                    </a:cubicBezTo>
                    <a:cubicBezTo>
                      <a:pt x="908427" y="1500746"/>
                      <a:pt x="906542" y="1495850"/>
                      <a:pt x="906542" y="1493614"/>
                    </a:cubicBezTo>
                    <a:lnTo>
                      <a:pt x="897542" y="1479440"/>
                    </a:lnTo>
                    <a:lnTo>
                      <a:pt x="879546" y="1466783"/>
                    </a:lnTo>
                    <a:cubicBezTo>
                      <a:pt x="873686" y="1462052"/>
                      <a:pt x="868914" y="1457477"/>
                      <a:pt x="865231" y="1453059"/>
                    </a:cubicBezTo>
                    <a:cubicBezTo>
                      <a:pt x="862928" y="1450779"/>
                      <a:pt x="860407" y="1448608"/>
                      <a:pt x="857666" y="1446547"/>
                    </a:cubicBezTo>
                    <a:cubicBezTo>
                      <a:pt x="854925" y="1444486"/>
                      <a:pt x="849881" y="1430397"/>
                      <a:pt x="842536" y="1404282"/>
                    </a:cubicBezTo>
                    <a:lnTo>
                      <a:pt x="900720" y="1404282"/>
                    </a:lnTo>
                    <a:lnTo>
                      <a:pt x="931869" y="1406026"/>
                    </a:lnTo>
                    <a:lnTo>
                      <a:pt x="931950" y="1405893"/>
                    </a:lnTo>
                    <a:cubicBezTo>
                      <a:pt x="933200" y="1403580"/>
                      <a:pt x="934115" y="1401552"/>
                      <a:pt x="934696" y="1399809"/>
                    </a:cubicBezTo>
                    <a:cubicBezTo>
                      <a:pt x="935859" y="1396322"/>
                      <a:pt x="936966" y="1392989"/>
                      <a:pt x="938018" y="1389810"/>
                    </a:cubicBezTo>
                    <a:cubicBezTo>
                      <a:pt x="939049" y="1385644"/>
                      <a:pt x="939225" y="1380112"/>
                      <a:pt x="938545" y="1373216"/>
                    </a:cubicBezTo>
                    <a:cubicBezTo>
                      <a:pt x="937865" y="1366320"/>
                      <a:pt x="938260" y="1358454"/>
                      <a:pt x="939729" y="1349617"/>
                    </a:cubicBezTo>
                    <a:lnTo>
                      <a:pt x="945781" y="1314654"/>
                    </a:lnTo>
                    <a:cubicBezTo>
                      <a:pt x="945781" y="1307462"/>
                      <a:pt x="947151" y="1290051"/>
                      <a:pt x="949892" y="1262423"/>
                    </a:cubicBezTo>
                    <a:cubicBezTo>
                      <a:pt x="949892" y="1250758"/>
                      <a:pt x="950583" y="1241055"/>
                      <a:pt x="951964" y="1233314"/>
                    </a:cubicBezTo>
                    <a:cubicBezTo>
                      <a:pt x="953346" y="1225574"/>
                      <a:pt x="954727" y="1217340"/>
                      <a:pt x="956108" y="1208613"/>
                    </a:cubicBezTo>
                    <a:lnTo>
                      <a:pt x="956108" y="1203214"/>
                    </a:lnTo>
                    <a:lnTo>
                      <a:pt x="955031" y="1205694"/>
                    </a:lnTo>
                    <a:cubicBezTo>
                      <a:pt x="950969" y="1213626"/>
                      <a:pt x="941132" y="1229170"/>
                      <a:pt x="925520" y="1252325"/>
                    </a:cubicBezTo>
                    <a:cubicBezTo>
                      <a:pt x="919775" y="1256952"/>
                      <a:pt x="911739" y="1263048"/>
                      <a:pt x="901411" y="1270613"/>
                    </a:cubicBezTo>
                    <a:cubicBezTo>
                      <a:pt x="891083" y="1278178"/>
                      <a:pt x="883266" y="1285293"/>
                      <a:pt x="877959" y="1291959"/>
                    </a:cubicBezTo>
                    <a:lnTo>
                      <a:pt x="821650" y="1340243"/>
                    </a:lnTo>
                    <a:lnTo>
                      <a:pt x="812013" y="1349814"/>
                    </a:lnTo>
                    <a:cubicBezTo>
                      <a:pt x="801488" y="1355033"/>
                      <a:pt x="789313" y="1360904"/>
                      <a:pt x="775487" y="1367428"/>
                    </a:cubicBezTo>
                    <a:cubicBezTo>
                      <a:pt x="761662" y="1373951"/>
                      <a:pt x="750277" y="1378473"/>
                      <a:pt x="741330" y="1380995"/>
                    </a:cubicBezTo>
                    <a:cubicBezTo>
                      <a:pt x="731331" y="1386016"/>
                      <a:pt x="725554" y="1388527"/>
                      <a:pt x="723997" y="1388527"/>
                    </a:cubicBezTo>
                    <a:cubicBezTo>
                      <a:pt x="710270" y="1394754"/>
                      <a:pt x="696357" y="1399929"/>
                      <a:pt x="682258" y="1404052"/>
                    </a:cubicBezTo>
                    <a:lnTo>
                      <a:pt x="682258" y="1411222"/>
                    </a:lnTo>
                    <a:lnTo>
                      <a:pt x="572007" y="1411222"/>
                    </a:lnTo>
                    <a:cubicBezTo>
                      <a:pt x="636326" y="1339980"/>
                      <a:pt x="704289" y="1262534"/>
                      <a:pt x="775897" y="1178884"/>
                    </a:cubicBezTo>
                    <a:lnTo>
                      <a:pt x="816966" y="1130542"/>
                    </a:lnTo>
                    <a:lnTo>
                      <a:pt x="805007" y="1136121"/>
                    </a:lnTo>
                    <a:cubicBezTo>
                      <a:pt x="794679" y="1138709"/>
                      <a:pt x="784094" y="1141713"/>
                      <a:pt x="773251" y="1145134"/>
                    </a:cubicBezTo>
                    <a:cubicBezTo>
                      <a:pt x="762408" y="1148554"/>
                      <a:pt x="747196" y="1153203"/>
                      <a:pt x="727615" y="1159079"/>
                    </a:cubicBezTo>
                    <a:cubicBezTo>
                      <a:pt x="707332" y="1161974"/>
                      <a:pt x="691391" y="1163421"/>
                      <a:pt x="679791" y="1163421"/>
                    </a:cubicBezTo>
                    <a:cubicBezTo>
                      <a:pt x="651001" y="1163421"/>
                      <a:pt x="623284" y="1158959"/>
                      <a:pt x="596643" y="1150034"/>
                    </a:cubicBezTo>
                    <a:cubicBezTo>
                      <a:pt x="595623" y="1149684"/>
                      <a:pt x="594126" y="1149420"/>
                      <a:pt x="592153" y="1149245"/>
                    </a:cubicBezTo>
                    <a:lnTo>
                      <a:pt x="585150" y="1148994"/>
                    </a:lnTo>
                    <a:lnTo>
                      <a:pt x="583507" y="1163442"/>
                    </a:lnTo>
                    <a:cubicBezTo>
                      <a:pt x="582380" y="1168367"/>
                      <a:pt x="580690" y="1173266"/>
                      <a:pt x="578437" y="1178140"/>
                    </a:cubicBezTo>
                    <a:cubicBezTo>
                      <a:pt x="573931" y="1187886"/>
                      <a:pt x="571097" y="1195084"/>
                      <a:pt x="569935" y="1199733"/>
                    </a:cubicBezTo>
                    <a:lnTo>
                      <a:pt x="543162" y="1267751"/>
                    </a:lnTo>
                    <a:cubicBezTo>
                      <a:pt x="541210" y="1275514"/>
                      <a:pt x="533963" y="1287223"/>
                      <a:pt x="521421" y="1302879"/>
                    </a:cubicBezTo>
                    <a:cubicBezTo>
                      <a:pt x="512211" y="1318206"/>
                      <a:pt x="500020" y="1336000"/>
                      <a:pt x="484846" y="1356261"/>
                    </a:cubicBezTo>
                    <a:cubicBezTo>
                      <a:pt x="480307" y="1365383"/>
                      <a:pt x="474496" y="1373474"/>
                      <a:pt x="467414" y="1380535"/>
                    </a:cubicBezTo>
                    <a:lnTo>
                      <a:pt x="405480" y="1442468"/>
                    </a:lnTo>
                    <a:cubicBezTo>
                      <a:pt x="401796" y="1446152"/>
                      <a:pt x="398770" y="1448981"/>
                      <a:pt x="396402" y="1450954"/>
                    </a:cubicBezTo>
                    <a:cubicBezTo>
                      <a:pt x="394034" y="1452928"/>
                      <a:pt x="392247" y="1456293"/>
                      <a:pt x="391041" y="1461052"/>
                    </a:cubicBezTo>
                    <a:cubicBezTo>
                      <a:pt x="391041" y="1461052"/>
                      <a:pt x="387138" y="1464955"/>
                      <a:pt x="379332" y="1472761"/>
                    </a:cubicBezTo>
                    <a:lnTo>
                      <a:pt x="352460" y="1489305"/>
                    </a:lnTo>
                    <a:cubicBezTo>
                      <a:pt x="343930" y="1497835"/>
                      <a:pt x="331892" y="1502100"/>
                      <a:pt x="316345" y="1502100"/>
                    </a:cubicBezTo>
                    <a:cubicBezTo>
                      <a:pt x="303123" y="1502100"/>
                      <a:pt x="290307" y="1499227"/>
                      <a:pt x="277896" y="1493482"/>
                    </a:cubicBezTo>
                    <a:cubicBezTo>
                      <a:pt x="265485" y="1487737"/>
                      <a:pt x="257185" y="1480655"/>
                      <a:pt x="252997" y="1472235"/>
                    </a:cubicBezTo>
                    <a:lnTo>
                      <a:pt x="219942" y="1437173"/>
                    </a:lnTo>
                    <a:cubicBezTo>
                      <a:pt x="220249" y="1437765"/>
                      <a:pt x="222266" y="1438061"/>
                      <a:pt x="225994" y="1438061"/>
                    </a:cubicBezTo>
                    <a:cubicBezTo>
                      <a:pt x="215798" y="1434706"/>
                      <a:pt x="207613" y="1429257"/>
                      <a:pt x="201441" y="1421714"/>
                    </a:cubicBezTo>
                    <a:cubicBezTo>
                      <a:pt x="195268" y="1414171"/>
                      <a:pt x="189265" y="1409424"/>
                      <a:pt x="183433" y="1407472"/>
                    </a:cubicBezTo>
                    <a:lnTo>
                      <a:pt x="177480" y="1395599"/>
                    </a:lnTo>
                    <a:lnTo>
                      <a:pt x="169834" y="1361945"/>
                    </a:lnTo>
                    <a:lnTo>
                      <a:pt x="169323" y="1361622"/>
                    </a:lnTo>
                    <a:lnTo>
                      <a:pt x="169626" y="1361029"/>
                    </a:lnTo>
                    <a:lnTo>
                      <a:pt x="167250" y="1350571"/>
                    </a:lnTo>
                    <a:lnTo>
                      <a:pt x="174975" y="1350571"/>
                    </a:lnTo>
                    <a:lnTo>
                      <a:pt x="181755" y="1337316"/>
                    </a:lnTo>
                    <a:lnTo>
                      <a:pt x="213331" y="1331955"/>
                    </a:lnTo>
                    <a:cubicBezTo>
                      <a:pt x="215830" y="1334717"/>
                      <a:pt x="216905" y="1335923"/>
                      <a:pt x="216554" y="1335572"/>
                    </a:cubicBezTo>
                    <a:cubicBezTo>
                      <a:pt x="224338" y="1327766"/>
                      <a:pt x="235291" y="1318151"/>
                      <a:pt x="249412" y="1306727"/>
                    </a:cubicBezTo>
                    <a:cubicBezTo>
                      <a:pt x="263533" y="1295303"/>
                      <a:pt x="273894" y="1284975"/>
                      <a:pt x="280494" y="1275744"/>
                    </a:cubicBezTo>
                    <a:cubicBezTo>
                      <a:pt x="289221" y="1260460"/>
                      <a:pt x="296216" y="1237820"/>
                      <a:pt x="301479" y="1207824"/>
                    </a:cubicBezTo>
                    <a:cubicBezTo>
                      <a:pt x="304329" y="1193922"/>
                      <a:pt x="306072" y="1183079"/>
                      <a:pt x="306708" y="1175295"/>
                    </a:cubicBezTo>
                    <a:cubicBezTo>
                      <a:pt x="307344" y="1167510"/>
                      <a:pt x="307662" y="1160625"/>
                      <a:pt x="307662" y="1154639"/>
                    </a:cubicBezTo>
                    <a:lnTo>
                      <a:pt x="314142" y="1100928"/>
                    </a:lnTo>
                    <a:cubicBezTo>
                      <a:pt x="316707" y="1072510"/>
                      <a:pt x="317990" y="1048467"/>
                      <a:pt x="317990" y="1028798"/>
                    </a:cubicBezTo>
                    <a:lnTo>
                      <a:pt x="317990" y="997815"/>
                    </a:lnTo>
                    <a:cubicBezTo>
                      <a:pt x="317990" y="984965"/>
                      <a:pt x="318681" y="974084"/>
                      <a:pt x="320062" y="965170"/>
                    </a:cubicBezTo>
                    <a:cubicBezTo>
                      <a:pt x="321443" y="956257"/>
                      <a:pt x="322134" y="947864"/>
                      <a:pt x="322134" y="939992"/>
                    </a:cubicBezTo>
                    <a:cubicBezTo>
                      <a:pt x="322134" y="934423"/>
                      <a:pt x="321789" y="927121"/>
                      <a:pt x="321098" y="918087"/>
                    </a:cubicBezTo>
                    <a:cubicBezTo>
                      <a:pt x="320407" y="909053"/>
                      <a:pt x="320753" y="898462"/>
                      <a:pt x="322134" y="886314"/>
                    </a:cubicBezTo>
                    <a:lnTo>
                      <a:pt x="322134" y="829840"/>
                    </a:lnTo>
                    <a:lnTo>
                      <a:pt x="328318" y="693671"/>
                    </a:lnTo>
                    <a:lnTo>
                      <a:pt x="328318" y="675317"/>
                    </a:lnTo>
                    <a:lnTo>
                      <a:pt x="317201" y="681173"/>
                    </a:lnTo>
                    <a:cubicBezTo>
                      <a:pt x="293607" y="697377"/>
                      <a:pt x="263522" y="710599"/>
                      <a:pt x="226948" y="720839"/>
                    </a:cubicBezTo>
                    <a:cubicBezTo>
                      <a:pt x="212454" y="723756"/>
                      <a:pt x="196216" y="728037"/>
                      <a:pt x="178236" y="733683"/>
                    </a:cubicBezTo>
                    <a:cubicBezTo>
                      <a:pt x="160256" y="739330"/>
                      <a:pt x="149423" y="742789"/>
                      <a:pt x="145740" y="744060"/>
                    </a:cubicBezTo>
                    <a:cubicBezTo>
                      <a:pt x="142867" y="746933"/>
                      <a:pt x="135543" y="748369"/>
                      <a:pt x="123768" y="748369"/>
                    </a:cubicBezTo>
                    <a:cubicBezTo>
                      <a:pt x="98048" y="738063"/>
                      <a:pt x="82940" y="730674"/>
                      <a:pt x="78445" y="726201"/>
                    </a:cubicBezTo>
                    <a:cubicBezTo>
                      <a:pt x="68380" y="721135"/>
                      <a:pt x="58184" y="709152"/>
                      <a:pt x="47856" y="690251"/>
                    </a:cubicBezTo>
                    <a:lnTo>
                      <a:pt x="30457" y="665122"/>
                    </a:lnTo>
                    <a:lnTo>
                      <a:pt x="8255" y="619601"/>
                    </a:lnTo>
                    <a:lnTo>
                      <a:pt x="16511" y="615358"/>
                    </a:lnTo>
                    <a:lnTo>
                      <a:pt x="0" y="599307"/>
                    </a:lnTo>
                    <a:lnTo>
                      <a:pt x="10623" y="572040"/>
                    </a:lnTo>
                    <a:cubicBezTo>
                      <a:pt x="33362" y="576185"/>
                      <a:pt x="46475" y="578257"/>
                      <a:pt x="49961" y="578257"/>
                    </a:cubicBezTo>
                    <a:cubicBezTo>
                      <a:pt x="68380" y="578257"/>
                      <a:pt x="80341" y="576886"/>
                      <a:pt x="85845" y="574146"/>
                    </a:cubicBezTo>
                    <a:lnTo>
                      <a:pt x="200339" y="523033"/>
                    </a:lnTo>
                    <a:lnTo>
                      <a:pt x="235499" y="502213"/>
                    </a:lnTo>
                    <a:lnTo>
                      <a:pt x="289506" y="471361"/>
                    </a:lnTo>
                    <a:cubicBezTo>
                      <a:pt x="293892" y="469475"/>
                      <a:pt x="298995" y="466852"/>
                      <a:pt x="304817" y="463492"/>
                    </a:cubicBezTo>
                    <a:lnTo>
                      <a:pt x="323057" y="452064"/>
                    </a:lnTo>
                    <a:lnTo>
                      <a:pt x="323236" y="450508"/>
                    </a:lnTo>
                    <a:cubicBezTo>
                      <a:pt x="323883" y="448601"/>
                      <a:pt x="324206" y="440937"/>
                      <a:pt x="324206" y="427517"/>
                    </a:cubicBezTo>
                    <a:lnTo>
                      <a:pt x="342790" y="427517"/>
                    </a:lnTo>
                    <a:lnTo>
                      <a:pt x="342790" y="434063"/>
                    </a:lnTo>
                    <a:cubicBezTo>
                      <a:pt x="342790" y="415929"/>
                      <a:pt x="348030" y="406862"/>
                      <a:pt x="358512" y="406862"/>
                    </a:cubicBezTo>
                    <a:cubicBezTo>
                      <a:pt x="366965" y="403754"/>
                      <a:pt x="375220" y="404303"/>
                      <a:pt x="383279" y="408508"/>
                    </a:cubicBezTo>
                    <a:lnTo>
                      <a:pt x="389026" y="412409"/>
                    </a:lnTo>
                    <a:lnTo>
                      <a:pt x="395438" y="409890"/>
                    </a:lnTo>
                    <a:cubicBezTo>
                      <a:pt x="404035" y="407674"/>
                      <a:pt x="414081" y="408375"/>
                      <a:pt x="425576" y="411993"/>
                    </a:cubicBezTo>
                    <a:cubicBezTo>
                      <a:pt x="441386" y="415150"/>
                      <a:pt x="458012" y="422798"/>
                      <a:pt x="475456" y="434934"/>
                    </a:cubicBezTo>
                    <a:cubicBezTo>
                      <a:pt x="492899" y="447071"/>
                      <a:pt x="503945" y="454532"/>
                      <a:pt x="508593" y="457317"/>
                    </a:cubicBezTo>
                    <a:cubicBezTo>
                      <a:pt x="529381" y="469793"/>
                      <a:pt x="539774" y="484759"/>
                      <a:pt x="539774" y="502213"/>
                    </a:cubicBezTo>
                    <a:cubicBezTo>
                      <a:pt x="539774" y="501270"/>
                      <a:pt x="540805" y="502180"/>
                      <a:pt x="542866" y="504943"/>
                    </a:cubicBezTo>
                    <a:cubicBezTo>
                      <a:pt x="544927" y="507706"/>
                      <a:pt x="545958" y="512990"/>
                      <a:pt x="545958" y="520796"/>
                    </a:cubicBezTo>
                    <a:cubicBezTo>
                      <a:pt x="545958" y="535564"/>
                      <a:pt x="540524" y="550228"/>
                      <a:pt x="529658" y="564786"/>
                    </a:cubicBezTo>
                    <a:lnTo>
                      <a:pt x="520672" y="575081"/>
                    </a:lnTo>
                    <a:lnTo>
                      <a:pt x="519378" y="584545"/>
                    </a:lnTo>
                    <a:cubicBezTo>
                      <a:pt x="517823" y="596579"/>
                      <a:pt x="517046" y="604931"/>
                      <a:pt x="517046" y="609602"/>
                    </a:cubicBezTo>
                    <a:lnTo>
                      <a:pt x="512573" y="645256"/>
                    </a:lnTo>
                    <a:cubicBezTo>
                      <a:pt x="510052" y="668082"/>
                      <a:pt x="508791" y="686764"/>
                      <a:pt x="508791" y="701302"/>
                    </a:cubicBezTo>
                    <a:cubicBezTo>
                      <a:pt x="507409" y="702552"/>
                      <a:pt x="507064" y="703802"/>
                      <a:pt x="507755" y="705052"/>
                    </a:cubicBezTo>
                    <a:cubicBezTo>
                      <a:pt x="508445" y="706302"/>
                      <a:pt x="508791" y="708900"/>
                      <a:pt x="508791" y="712847"/>
                    </a:cubicBezTo>
                    <a:lnTo>
                      <a:pt x="508791" y="851680"/>
                    </a:lnTo>
                    <a:lnTo>
                      <a:pt x="506192" y="892925"/>
                    </a:lnTo>
                    <a:cubicBezTo>
                      <a:pt x="505162" y="896017"/>
                      <a:pt x="504646" y="900742"/>
                      <a:pt x="504646" y="907101"/>
                    </a:cubicBezTo>
                    <a:lnTo>
                      <a:pt x="501982" y="938973"/>
                    </a:lnTo>
                    <a:cubicBezTo>
                      <a:pt x="499636" y="953138"/>
                      <a:pt x="498463" y="961942"/>
                      <a:pt x="498463" y="965384"/>
                    </a:cubicBezTo>
                    <a:lnTo>
                      <a:pt x="496391" y="1019194"/>
                    </a:lnTo>
                    <a:lnTo>
                      <a:pt x="496391" y="1074813"/>
                    </a:lnTo>
                    <a:lnTo>
                      <a:pt x="498463" y="1112275"/>
                    </a:lnTo>
                    <a:lnTo>
                      <a:pt x="497343" y="1119051"/>
                    </a:lnTo>
                    <a:lnTo>
                      <a:pt x="513914" y="1106240"/>
                    </a:lnTo>
                    <a:cubicBezTo>
                      <a:pt x="522021" y="1100462"/>
                      <a:pt x="529962" y="1095304"/>
                      <a:pt x="537735" y="1090765"/>
                    </a:cubicBezTo>
                    <a:cubicBezTo>
                      <a:pt x="549773" y="1083594"/>
                      <a:pt x="562041" y="1083880"/>
                      <a:pt x="574540" y="1091620"/>
                    </a:cubicBezTo>
                    <a:cubicBezTo>
                      <a:pt x="573400" y="1090765"/>
                      <a:pt x="573937" y="1090030"/>
                      <a:pt x="576152" y="1089416"/>
                    </a:cubicBezTo>
                    <a:cubicBezTo>
                      <a:pt x="599000" y="1081786"/>
                      <a:pt x="615829" y="1075262"/>
                      <a:pt x="626639" y="1069846"/>
                    </a:cubicBezTo>
                    <a:lnTo>
                      <a:pt x="677536" y="1052237"/>
                    </a:lnTo>
                    <a:lnTo>
                      <a:pt x="675992" y="1048549"/>
                    </a:lnTo>
                    <a:cubicBezTo>
                      <a:pt x="675027" y="1046444"/>
                      <a:pt x="673761" y="1043818"/>
                      <a:pt x="672193" y="1040672"/>
                    </a:cubicBezTo>
                    <a:cubicBezTo>
                      <a:pt x="669058" y="1034379"/>
                      <a:pt x="666700" y="1026518"/>
                      <a:pt x="665122" y="1017089"/>
                    </a:cubicBezTo>
                    <a:cubicBezTo>
                      <a:pt x="663609" y="988474"/>
                      <a:pt x="665703" y="949553"/>
                      <a:pt x="671404" y="900326"/>
                    </a:cubicBezTo>
                    <a:cubicBezTo>
                      <a:pt x="673969" y="872105"/>
                      <a:pt x="675252" y="849213"/>
                      <a:pt x="675252" y="831649"/>
                    </a:cubicBezTo>
                    <a:cubicBezTo>
                      <a:pt x="678015" y="790207"/>
                      <a:pt x="679397" y="757491"/>
                      <a:pt x="679397" y="733502"/>
                    </a:cubicBezTo>
                    <a:cubicBezTo>
                      <a:pt x="679397" y="706839"/>
                      <a:pt x="678015" y="665977"/>
                      <a:pt x="675252" y="610918"/>
                    </a:cubicBezTo>
                    <a:cubicBezTo>
                      <a:pt x="675252" y="602563"/>
                      <a:pt x="674940" y="592806"/>
                      <a:pt x="674315" y="581645"/>
                    </a:cubicBezTo>
                    <a:cubicBezTo>
                      <a:pt x="673690" y="570484"/>
                      <a:pt x="671941" y="556231"/>
                      <a:pt x="669069" y="538886"/>
                    </a:cubicBezTo>
                    <a:cubicBezTo>
                      <a:pt x="668038" y="532747"/>
                      <a:pt x="665209" y="525818"/>
                      <a:pt x="660583" y="518099"/>
                    </a:cubicBezTo>
                    <a:lnTo>
                      <a:pt x="629830" y="446101"/>
                    </a:lnTo>
                    <a:lnTo>
                      <a:pt x="634495" y="446101"/>
                    </a:lnTo>
                    <a:lnTo>
                      <a:pt x="637123" y="434564"/>
                    </a:lnTo>
                    <a:cubicBezTo>
                      <a:pt x="639245" y="430612"/>
                      <a:pt x="642427" y="427364"/>
                      <a:pt x="646670" y="424820"/>
                    </a:cubicBezTo>
                    <a:cubicBezTo>
                      <a:pt x="655156" y="419733"/>
                      <a:pt x="664124" y="417190"/>
                      <a:pt x="673575" y="417190"/>
                    </a:cubicBezTo>
                    <a:lnTo>
                      <a:pt x="687455" y="417190"/>
                    </a:lnTo>
                    <a:cubicBezTo>
                      <a:pt x="694318" y="421312"/>
                      <a:pt x="697958" y="423373"/>
                      <a:pt x="698375" y="423373"/>
                    </a:cubicBezTo>
                    <a:cubicBezTo>
                      <a:pt x="701620" y="423373"/>
                      <a:pt x="707398" y="422003"/>
                      <a:pt x="715708" y="419262"/>
                    </a:cubicBezTo>
                    <a:lnTo>
                      <a:pt x="730805" y="419262"/>
                    </a:lnTo>
                    <a:cubicBezTo>
                      <a:pt x="738743" y="424020"/>
                      <a:pt x="750830" y="427813"/>
                      <a:pt x="767067" y="430642"/>
                    </a:cubicBezTo>
                    <a:cubicBezTo>
                      <a:pt x="783305" y="433471"/>
                      <a:pt x="796960" y="438569"/>
                      <a:pt x="808033" y="445936"/>
                    </a:cubicBezTo>
                    <a:cubicBezTo>
                      <a:pt x="831561" y="465868"/>
                      <a:pt x="843325" y="486009"/>
                      <a:pt x="843325" y="506357"/>
                    </a:cubicBezTo>
                    <a:cubicBezTo>
                      <a:pt x="843325" y="510754"/>
                      <a:pt x="842873" y="514950"/>
                      <a:pt x="841969" y="518946"/>
                    </a:cubicBezTo>
                    <a:lnTo>
                      <a:pt x="838059" y="529885"/>
                    </a:lnTo>
                    <a:lnTo>
                      <a:pt x="842931" y="532571"/>
                    </a:lnTo>
                    <a:cubicBezTo>
                      <a:pt x="847316" y="544631"/>
                      <a:pt x="847974" y="558511"/>
                      <a:pt x="844904" y="574211"/>
                    </a:cubicBezTo>
                    <a:lnTo>
                      <a:pt x="843194" y="592795"/>
                    </a:lnTo>
                    <a:lnTo>
                      <a:pt x="844086" y="600801"/>
                    </a:lnTo>
                    <a:lnTo>
                      <a:pt x="895227" y="575231"/>
                    </a:lnTo>
                    <a:cubicBezTo>
                      <a:pt x="905029" y="568702"/>
                      <a:pt x="922305" y="561057"/>
                      <a:pt x="947055" y="552296"/>
                    </a:cubicBezTo>
                    <a:lnTo>
                      <a:pt x="964212" y="546543"/>
                    </a:lnTo>
                    <a:lnTo>
                      <a:pt x="962292" y="476032"/>
                    </a:lnTo>
                    <a:cubicBezTo>
                      <a:pt x="962292" y="475067"/>
                      <a:pt x="961947" y="472965"/>
                      <a:pt x="961256" y="469725"/>
                    </a:cubicBezTo>
                    <a:lnTo>
                      <a:pt x="960732" y="467513"/>
                    </a:lnTo>
                    <a:lnTo>
                      <a:pt x="892004" y="467513"/>
                    </a:lnTo>
                    <a:cubicBezTo>
                      <a:pt x="863147" y="471635"/>
                      <a:pt x="848719" y="461154"/>
                      <a:pt x="848719" y="436069"/>
                    </a:cubicBezTo>
                    <a:lnTo>
                      <a:pt x="843194" y="417617"/>
                    </a:lnTo>
                    <a:lnTo>
                      <a:pt x="842008" y="408327"/>
                    </a:lnTo>
                    <a:lnTo>
                      <a:pt x="821403" y="417009"/>
                    </a:lnTo>
                    <a:cubicBezTo>
                      <a:pt x="813159" y="419015"/>
                      <a:pt x="803812" y="420018"/>
                      <a:pt x="793364" y="420018"/>
                    </a:cubicBezTo>
                    <a:lnTo>
                      <a:pt x="778892" y="420018"/>
                    </a:lnTo>
                    <a:cubicBezTo>
                      <a:pt x="771634" y="420018"/>
                      <a:pt x="754980" y="415545"/>
                      <a:pt x="728930" y="406599"/>
                    </a:cubicBezTo>
                    <a:cubicBezTo>
                      <a:pt x="737855" y="386119"/>
                      <a:pt x="744093" y="373499"/>
                      <a:pt x="747645" y="368741"/>
                    </a:cubicBezTo>
                    <a:cubicBezTo>
                      <a:pt x="755978" y="360409"/>
                      <a:pt x="765395" y="349675"/>
                      <a:pt x="775899" y="336541"/>
                    </a:cubicBezTo>
                    <a:lnTo>
                      <a:pt x="792870" y="317661"/>
                    </a:lnTo>
                    <a:lnTo>
                      <a:pt x="806126" y="299407"/>
                    </a:lnTo>
                    <a:cubicBezTo>
                      <a:pt x="809875" y="293793"/>
                      <a:pt x="812808" y="288520"/>
                      <a:pt x="814924" y="283586"/>
                    </a:cubicBezTo>
                    <a:cubicBezTo>
                      <a:pt x="817040" y="278653"/>
                      <a:pt x="820499" y="272995"/>
                      <a:pt x="825301" y="266615"/>
                    </a:cubicBezTo>
                    <a:cubicBezTo>
                      <a:pt x="830651" y="257208"/>
                      <a:pt x="836736" y="248420"/>
                      <a:pt x="843555" y="240252"/>
                    </a:cubicBezTo>
                    <a:cubicBezTo>
                      <a:pt x="850375" y="232084"/>
                      <a:pt x="856240" y="224306"/>
                      <a:pt x="861152" y="216916"/>
                    </a:cubicBezTo>
                    <a:lnTo>
                      <a:pt x="866217" y="206753"/>
                    </a:lnTo>
                    <a:cubicBezTo>
                      <a:pt x="872598" y="200438"/>
                      <a:pt x="877181" y="195537"/>
                      <a:pt x="879966" y="192051"/>
                    </a:cubicBezTo>
                    <a:cubicBezTo>
                      <a:pt x="882751" y="188564"/>
                      <a:pt x="884647" y="186306"/>
                      <a:pt x="885656" y="185275"/>
                    </a:cubicBezTo>
                    <a:cubicBezTo>
                      <a:pt x="888112" y="181701"/>
                      <a:pt x="891269" y="177167"/>
                      <a:pt x="895129" y="171675"/>
                    </a:cubicBezTo>
                    <a:cubicBezTo>
                      <a:pt x="898988" y="166182"/>
                      <a:pt x="904579" y="157953"/>
                      <a:pt x="911903" y="146990"/>
                    </a:cubicBezTo>
                    <a:cubicBezTo>
                      <a:pt x="932712" y="115743"/>
                      <a:pt x="946142" y="96349"/>
                      <a:pt x="952194" y="88806"/>
                    </a:cubicBezTo>
                    <a:cubicBezTo>
                      <a:pt x="954804" y="86547"/>
                      <a:pt x="955275" y="84826"/>
                      <a:pt x="953609" y="83642"/>
                    </a:cubicBezTo>
                    <a:cubicBezTo>
                      <a:pt x="950298" y="77020"/>
                      <a:pt x="946998" y="60804"/>
                      <a:pt x="943709" y="34996"/>
                    </a:cubicBezTo>
                    <a:lnTo>
                      <a:pt x="956108" y="33088"/>
                    </a:lnTo>
                    <a:lnTo>
                      <a:pt x="947820" y="0"/>
                    </a:lnTo>
                    <a:close/>
                    <a:moveTo>
                      <a:pt x="974297" y="543162"/>
                    </a:moveTo>
                    <a:cubicBezTo>
                      <a:pt x="970986" y="543162"/>
                      <a:pt x="968503" y="543908"/>
                      <a:pt x="966847" y="545399"/>
                    </a:cubicBezTo>
                    <a:lnTo>
                      <a:pt x="966737" y="545697"/>
                    </a:lnTo>
                    <a:lnTo>
                      <a:pt x="974297" y="543162"/>
                    </a:lnTo>
                    <a:close/>
                    <a:moveTo>
                      <a:pt x="968475" y="687872"/>
                    </a:moveTo>
                    <a:lnTo>
                      <a:pt x="966403" y="689050"/>
                    </a:lnTo>
                    <a:cubicBezTo>
                      <a:pt x="955418" y="693754"/>
                      <a:pt x="947623" y="697037"/>
                      <a:pt x="943018" y="698901"/>
                    </a:cubicBezTo>
                    <a:cubicBezTo>
                      <a:pt x="934335" y="703221"/>
                      <a:pt x="921233" y="708308"/>
                      <a:pt x="903713" y="714163"/>
                    </a:cubicBezTo>
                    <a:cubicBezTo>
                      <a:pt x="886719" y="718789"/>
                      <a:pt x="864770" y="723800"/>
                      <a:pt x="837865" y="729194"/>
                    </a:cubicBezTo>
                    <a:cubicBezTo>
                      <a:pt x="837361" y="729391"/>
                      <a:pt x="837109" y="730827"/>
                      <a:pt x="837109" y="733502"/>
                    </a:cubicBezTo>
                    <a:lnTo>
                      <a:pt x="837109" y="751396"/>
                    </a:lnTo>
                    <a:lnTo>
                      <a:pt x="857483" y="741789"/>
                    </a:lnTo>
                    <a:cubicBezTo>
                      <a:pt x="889251" y="727296"/>
                      <a:pt x="913564" y="717781"/>
                      <a:pt x="930421" y="713242"/>
                    </a:cubicBezTo>
                    <a:cubicBezTo>
                      <a:pt x="937613" y="711356"/>
                      <a:pt x="949026" y="710413"/>
                      <a:pt x="964660" y="710413"/>
                    </a:cubicBezTo>
                    <a:lnTo>
                      <a:pt x="968475" y="714524"/>
                    </a:lnTo>
                    <a:lnTo>
                      <a:pt x="968475" y="687872"/>
                    </a:lnTo>
                    <a:close/>
                    <a:moveTo>
                      <a:pt x="1165918" y="741493"/>
                    </a:moveTo>
                    <a:lnTo>
                      <a:pt x="1165460" y="746396"/>
                    </a:lnTo>
                    <a:cubicBezTo>
                      <a:pt x="1165460" y="745475"/>
                      <a:pt x="1165175" y="744729"/>
                      <a:pt x="1164605" y="744159"/>
                    </a:cubicBezTo>
                    <a:cubicBezTo>
                      <a:pt x="1169297" y="756965"/>
                      <a:pt x="1170273" y="770483"/>
                      <a:pt x="1167532" y="784714"/>
                    </a:cubicBezTo>
                    <a:lnTo>
                      <a:pt x="1167532" y="866716"/>
                    </a:lnTo>
                    <a:lnTo>
                      <a:pt x="1169634" y="866947"/>
                    </a:lnTo>
                    <a:cubicBezTo>
                      <a:pt x="1183705" y="868243"/>
                      <a:pt x="1194116" y="868372"/>
                      <a:pt x="1200867" y="867336"/>
                    </a:cubicBezTo>
                    <a:cubicBezTo>
                      <a:pt x="1209868" y="865955"/>
                      <a:pt x="1217746" y="866952"/>
                      <a:pt x="1224499" y="870329"/>
                    </a:cubicBezTo>
                    <a:cubicBezTo>
                      <a:pt x="1226736" y="869715"/>
                      <a:pt x="1234865" y="868372"/>
                      <a:pt x="1248888" y="866300"/>
                    </a:cubicBezTo>
                    <a:cubicBezTo>
                      <a:pt x="1262910" y="864228"/>
                      <a:pt x="1275733" y="868082"/>
                      <a:pt x="1287354" y="877861"/>
                    </a:cubicBezTo>
                    <a:lnTo>
                      <a:pt x="1307088" y="893057"/>
                    </a:lnTo>
                    <a:cubicBezTo>
                      <a:pt x="1325880" y="906082"/>
                      <a:pt x="1337030" y="913899"/>
                      <a:pt x="1340539" y="916508"/>
                    </a:cubicBezTo>
                    <a:cubicBezTo>
                      <a:pt x="1361984" y="931791"/>
                      <a:pt x="1380161" y="951044"/>
                      <a:pt x="1395072" y="974265"/>
                    </a:cubicBezTo>
                    <a:lnTo>
                      <a:pt x="1395877" y="975870"/>
                    </a:lnTo>
                    <a:lnTo>
                      <a:pt x="1395944" y="975515"/>
                    </a:lnTo>
                    <a:cubicBezTo>
                      <a:pt x="1397314" y="970669"/>
                      <a:pt x="1397999" y="966305"/>
                      <a:pt x="1397999" y="962424"/>
                    </a:cubicBezTo>
                    <a:lnTo>
                      <a:pt x="1400071" y="896050"/>
                    </a:lnTo>
                    <a:lnTo>
                      <a:pt x="1403777" y="787115"/>
                    </a:lnTo>
                    <a:lnTo>
                      <a:pt x="1403648" y="787148"/>
                    </a:lnTo>
                    <a:cubicBezTo>
                      <a:pt x="1397997" y="788452"/>
                      <a:pt x="1391542" y="789834"/>
                      <a:pt x="1384284" y="791292"/>
                    </a:cubicBezTo>
                    <a:cubicBezTo>
                      <a:pt x="1363519" y="796818"/>
                      <a:pt x="1349035" y="800403"/>
                      <a:pt x="1340835" y="802047"/>
                    </a:cubicBezTo>
                    <a:lnTo>
                      <a:pt x="1330277" y="802047"/>
                    </a:lnTo>
                    <a:cubicBezTo>
                      <a:pt x="1303745" y="802047"/>
                      <a:pt x="1284964" y="801357"/>
                      <a:pt x="1273934" y="799975"/>
                    </a:cubicBezTo>
                    <a:cubicBezTo>
                      <a:pt x="1267839" y="799975"/>
                      <a:pt x="1258881" y="797026"/>
                      <a:pt x="1247062" y="791128"/>
                    </a:cubicBezTo>
                    <a:cubicBezTo>
                      <a:pt x="1226451" y="777379"/>
                      <a:pt x="1213360" y="769102"/>
                      <a:pt x="1207791" y="766295"/>
                    </a:cubicBezTo>
                    <a:cubicBezTo>
                      <a:pt x="1205181" y="764563"/>
                      <a:pt x="1198197" y="762271"/>
                      <a:pt x="1186839" y="759421"/>
                    </a:cubicBezTo>
                    <a:cubicBezTo>
                      <a:pt x="1183254" y="758697"/>
                      <a:pt x="1177547" y="754177"/>
                      <a:pt x="1169719" y="745861"/>
                    </a:cubicBezTo>
                    <a:lnTo>
                      <a:pt x="1165918" y="741493"/>
                    </a:lnTo>
                    <a:close/>
                    <a:moveTo>
                      <a:pt x="965451" y="826698"/>
                    </a:moveTo>
                    <a:lnTo>
                      <a:pt x="956569" y="830169"/>
                    </a:lnTo>
                    <a:cubicBezTo>
                      <a:pt x="946395" y="834511"/>
                      <a:pt x="928886" y="839587"/>
                      <a:pt x="904042" y="845398"/>
                    </a:cubicBezTo>
                    <a:lnTo>
                      <a:pt x="866184" y="856811"/>
                    </a:lnTo>
                    <a:cubicBezTo>
                      <a:pt x="860966" y="858916"/>
                      <a:pt x="855500" y="861394"/>
                      <a:pt x="849788" y="864244"/>
                    </a:cubicBezTo>
                    <a:lnTo>
                      <a:pt x="842340" y="867266"/>
                    </a:lnTo>
                    <a:lnTo>
                      <a:pt x="841771" y="873618"/>
                    </a:lnTo>
                    <a:cubicBezTo>
                      <a:pt x="841426" y="880350"/>
                      <a:pt x="841253" y="888025"/>
                      <a:pt x="841253" y="896642"/>
                    </a:cubicBezTo>
                    <a:lnTo>
                      <a:pt x="841253" y="938841"/>
                    </a:lnTo>
                    <a:cubicBezTo>
                      <a:pt x="835442" y="956273"/>
                      <a:pt x="832000" y="968224"/>
                      <a:pt x="830925" y="974692"/>
                    </a:cubicBezTo>
                    <a:cubicBezTo>
                      <a:pt x="830925" y="973004"/>
                      <a:pt x="831221" y="972456"/>
                      <a:pt x="831813" y="973048"/>
                    </a:cubicBezTo>
                    <a:lnTo>
                      <a:pt x="834433" y="989084"/>
                    </a:lnTo>
                    <a:lnTo>
                      <a:pt x="838005" y="983729"/>
                    </a:lnTo>
                    <a:cubicBezTo>
                      <a:pt x="840850" y="980763"/>
                      <a:pt x="844871" y="977335"/>
                      <a:pt x="850068" y="973442"/>
                    </a:cubicBezTo>
                    <a:cubicBezTo>
                      <a:pt x="914425" y="946845"/>
                      <a:pt x="949552" y="932581"/>
                      <a:pt x="955451" y="930651"/>
                    </a:cubicBezTo>
                    <a:cubicBezTo>
                      <a:pt x="960582" y="928744"/>
                      <a:pt x="963005" y="928069"/>
                      <a:pt x="962720" y="928628"/>
                    </a:cubicBezTo>
                    <a:cubicBezTo>
                      <a:pt x="962435" y="929188"/>
                      <a:pt x="962292" y="925411"/>
                      <a:pt x="962292" y="917297"/>
                    </a:cubicBezTo>
                    <a:cubicBezTo>
                      <a:pt x="962292" y="917297"/>
                      <a:pt x="962292" y="915817"/>
                      <a:pt x="962292" y="912857"/>
                    </a:cubicBezTo>
                    <a:lnTo>
                      <a:pt x="964364" y="850627"/>
                    </a:lnTo>
                    <a:cubicBezTo>
                      <a:pt x="964364" y="843282"/>
                      <a:pt x="964537" y="836917"/>
                      <a:pt x="964882" y="831534"/>
                    </a:cubicBezTo>
                    <a:lnTo>
                      <a:pt x="965451" y="826698"/>
                    </a:lnTo>
                    <a:close/>
                    <a:moveTo>
                      <a:pt x="840025" y="868205"/>
                    </a:moveTo>
                    <a:lnTo>
                      <a:pt x="830004" y="872270"/>
                    </a:lnTo>
                    <a:cubicBezTo>
                      <a:pt x="834445" y="872270"/>
                      <a:pt x="837775" y="870935"/>
                      <a:pt x="839995" y="868265"/>
                    </a:cubicBezTo>
                    <a:lnTo>
                      <a:pt x="840025" y="868205"/>
                    </a:lnTo>
                    <a:close/>
                    <a:moveTo>
                      <a:pt x="498463" y="1133720"/>
                    </a:moveTo>
                    <a:lnTo>
                      <a:pt x="495048" y="1133806"/>
                    </a:lnTo>
                    <a:lnTo>
                      <a:pt x="495026" y="1134662"/>
                    </a:lnTo>
                    <a:cubicBezTo>
                      <a:pt x="495245" y="1135849"/>
                      <a:pt x="495700" y="1137591"/>
                      <a:pt x="496391" y="1139887"/>
                    </a:cubicBezTo>
                    <a:cubicBezTo>
                      <a:pt x="497772" y="1144481"/>
                      <a:pt x="498463" y="1142426"/>
                      <a:pt x="498463" y="113372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5" name="文本框 134">
                <a:extLst>
                  <a:ext uri="{FF2B5EF4-FFF2-40B4-BE49-F238E27FC236}">
                    <a16:creationId xmlns:a16="http://schemas.microsoft.com/office/drawing/2014/main" id="{512D947F-9D3A-EF0C-961A-81D705C4AE8E}"/>
                  </a:ext>
                </a:extLst>
              </p:cNvPr>
              <p:cNvSpPr txBox="1"/>
              <p:nvPr>
                <p:custDataLst>
                  <p:tags r:id="rId4"/>
                </p:custDataLst>
              </p:nvPr>
            </p:nvSpPr>
            <p:spPr>
              <a:xfrm>
                <a:off x="4438043" y="3049650"/>
                <a:ext cx="270571" cy="325029"/>
              </a:xfrm>
              <a:custGeom>
                <a:avLst/>
                <a:gdLst/>
                <a:ahLst/>
                <a:cxnLst/>
                <a:rect l="l" t="t" r="r" b="b"/>
                <a:pathLst>
                  <a:path w="270571" h="325029">
                    <a:moveTo>
                      <a:pt x="10327" y="0"/>
                    </a:moveTo>
                    <a:cubicBezTo>
                      <a:pt x="37978" y="6073"/>
                      <a:pt x="55706" y="10349"/>
                      <a:pt x="63512" y="12827"/>
                    </a:cubicBezTo>
                    <a:cubicBezTo>
                      <a:pt x="71318" y="15305"/>
                      <a:pt x="86229" y="20173"/>
                      <a:pt x="108244" y="27431"/>
                    </a:cubicBezTo>
                    <a:cubicBezTo>
                      <a:pt x="114142" y="31816"/>
                      <a:pt x="120534" y="35396"/>
                      <a:pt x="127419" y="38170"/>
                    </a:cubicBezTo>
                    <a:cubicBezTo>
                      <a:pt x="134305" y="40943"/>
                      <a:pt x="140324" y="44249"/>
                      <a:pt x="145477" y="48086"/>
                    </a:cubicBezTo>
                    <a:cubicBezTo>
                      <a:pt x="150564" y="49796"/>
                      <a:pt x="157361" y="54906"/>
                      <a:pt x="165869" y="63413"/>
                    </a:cubicBezTo>
                    <a:lnTo>
                      <a:pt x="193037" y="82063"/>
                    </a:lnTo>
                    <a:cubicBezTo>
                      <a:pt x="205908" y="90636"/>
                      <a:pt x="215436" y="99561"/>
                      <a:pt x="221619" y="108836"/>
                    </a:cubicBezTo>
                    <a:cubicBezTo>
                      <a:pt x="238196" y="125413"/>
                      <a:pt x="246485" y="133702"/>
                      <a:pt x="246485" y="133702"/>
                    </a:cubicBezTo>
                    <a:cubicBezTo>
                      <a:pt x="259554" y="146770"/>
                      <a:pt x="267151" y="160957"/>
                      <a:pt x="269278" y="176263"/>
                    </a:cubicBezTo>
                    <a:cubicBezTo>
                      <a:pt x="270572" y="182446"/>
                      <a:pt x="270895" y="189452"/>
                      <a:pt x="270249" y="197280"/>
                    </a:cubicBezTo>
                    <a:cubicBezTo>
                      <a:pt x="269602" y="205108"/>
                      <a:pt x="269278" y="211763"/>
                      <a:pt x="269278" y="217245"/>
                    </a:cubicBezTo>
                    <a:cubicBezTo>
                      <a:pt x="269278" y="224722"/>
                      <a:pt x="268149" y="231837"/>
                      <a:pt x="265890" y="238591"/>
                    </a:cubicBezTo>
                    <a:cubicBezTo>
                      <a:pt x="265386" y="240104"/>
                      <a:pt x="265134" y="243963"/>
                      <a:pt x="265134" y="250169"/>
                    </a:cubicBezTo>
                    <a:cubicBezTo>
                      <a:pt x="265134" y="256374"/>
                      <a:pt x="263435" y="264575"/>
                      <a:pt x="260036" y="274771"/>
                    </a:cubicBezTo>
                    <a:cubicBezTo>
                      <a:pt x="256615" y="291809"/>
                      <a:pt x="250662" y="304603"/>
                      <a:pt x="242176" y="313155"/>
                    </a:cubicBezTo>
                    <a:cubicBezTo>
                      <a:pt x="234567" y="316948"/>
                      <a:pt x="227386" y="318845"/>
                      <a:pt x="220632" y="318845"/>
                    </a:cubicBezTo>
                    <a:cubicBezTo>
                      <a:pt x="213879" y="318845"/>
                      <a:pt x="208441" y="319525"/>
                      <a:pt x="204319" y="320884"/>
                    </a:cubicBezTo>
                    <a:cubicBezTo>
                      <a:pt x="198859" y="320884"/>
                      <a:pt x="190603" y="322266"/>
                      <a:pt x="179552" y="325029"/>
                    </a:cubicBezTo>
                    <a:cubicBezTo>
                      <a:pt x="169005" y="325029"/>
                      <a:pt x="161483" y="324283"/>
                      <a:pt x="156988" y="322792"/>
                    </a:cubicBezTo>
                    <a:lnTo>
                      <a:pt x="162704" y="321808"/>
                    </a:lnTo>
                    <a:lnTo>
                      <a:pt x="145485" y="318126"/>
                    </a:lnTo>
                    <a:cubicBezTo>
                      <a:pt x="125240" y="313102"/>
                      <a:pt x="112026" y="307498"/>
                      <a:pt x="105843" y="301314"/>
                    </a:cubicBezTo>
                    <a:cubicBezTo>
                      <a:pt x="92533" y="281338"/>
                      <a:pt x="84354" y="265277"/>
                      <a:pt x="81306" y="253129"/>
                    </a:cubicBezTo>
                    <a:cubicBezTo>
                      <a:pt x="74267" y="237889"/>
                      <a:pt x="63227" y="218440"/>
                      <a:pt x="48185" y="194780"/>
                    </a:cubicBezTo>
                    <a:cubicBezTo>
                      <a:pt x="20403" y="149610"/>
                      <a:pt x="5723" y="112103"/>
                      <a:pt x="4144" y="82260"/>
                    </a:cubicBezTo>
                    <a:cubicBezTo>
                      <a:pt x="4144" y="79695"/>
                      <a:pt x="3453" y="75994"/>
                      <a:pt x="2072" y="71159"/>
                    </a:cubicBezTo>
                    <a:cubicBezTo>
                      <a:pt x="690" y="66324"/>
                      <a:pt x="0" y="52932"/>
                      <a:pt x="0" y="30983"/>
                    </a:cubicBezTo>
                    <a:cubicBezTo>
                      <a:pt x="3853" y="32359"/>
                      <a:pt x="7225" y="33563"/>
                      <a:pt x="10116" y="34595"/>
                    </a:cubicBezTo>
                    <a:lnTo>
                      <a:pt x="16131" y="36742"/>
                    </a:lnTo>
                    <a:lnTo>
                      <a:pt x="14990" y="29815"/>
                    </a:lnTo>
                    <a:cubicBezTo>
                      <a:pt x="13954" y="23358"/>
                      <a:pt x="12399" y="13419"/>
                      <a:pt x="10327"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30" name="文本框 129">
                <a:extLst>
                  <a:ext uri="{FF2B5EF4-FFF2-40B4-BE49-F238E27FC236}">
                    <a16:creationId xmlns:a16="http://schemas.microsoft.com/office/drawing/2014/main" id="{293C26BD-35C7-5F19-652D-F40D4372A29C}"/>
                  </a:ext>
                </a:extLst>
              </p:cNvPr>
              <p:cNvSpPr txBox="1"/>
              <p:nvPr>
                <p:custDataLst>
                  <p:tags r:id="rId5"/>
                </p:custDataLst>
              </p:nvPr>
            </p:nvSpPr>
            <p:spPr>
              <a:xfrm>
                <a:off x="5765627" y="3554219"/>
                <a:ext cx="1457" cy="530"/>
              </a:xfrm>
              <a:custGeom>
                <a:avLst/>
                <a:gdLst/>
                <a:ahLst/>
                <a:cxnLst/>
                <a:rect l="l" t="t" r="r" b="b"/>
                <a:pathLst>
                  <a:path w="1457" h="530">
                    <a:moveTo>
                      <a:pt x="1457" y="0"/>
                    </a:moveTo>
                    <a:lnTo>
                      <a:pt x="1405" y="55"/>
                    </a:lnTo>
                    <a:lnTo>
                      <a:pt x="0" y="530"/>
                    </a:lnTo>
                    <a:lnTo>
                      <a:pt x="53" y="447"/>
                    </a:lnTo>
                    <a:lnTo>
                      <a:pt x="1457"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5" name="文本框 124">
                <a:extLst>
                  <a:ext uri="{FF2B5EF4-FFF2-40B4-BE49-F238E27FC236}">
                    <a16:creationId xmlns:a16="http://schemas.microsoft.com/office/drawing/2014/main" id="{4E90D799-3EE4-2C8A-FA83-347EE5DE0C3D}"/>
                  </a:ext>
                </a:extLst>
              </p:cNvPr>
              <p:cNvSpPr txBox="1"/>
              <p:nvPr>
                <p:custDataLst>
                  <p:tags r:id="rId6"/>
                </p:custDataLst>
              </p:nvPr>
            </p:nvSpPr>
            <p:spPr>
              <a:xfrm>
                <a:off x="5144611" y="3545317"/>
                <a:ext cx="7560" cy="2535"/>
              </a:xfrm>
              <a:custGeom>
                <a:avLst/>
                <a:gdLst/>
                <a:ahLst/>
                <a:cxnLst/>
                <a:rect l="l" t="t" r="r" b="b"/>
                <a:pathLst>
                  <a:path w="7560" h="2535">
                    <a:moveTo>
                      <a:pt x="7560" y="0"/>
                    </a:moveTo>
                    <a:lnTo>
                      <a:pt x="0" y="2535"/>
                    </a:lnTo>
                    <a:lnTo>
                      <a:pt x="110" y="2237"/>
                    </a:lnTo>
                    <a:cubicBezTo>
                      <a:pt x="1766" y="746"/>
                      <a:pt x="4249" y="0"/>
                      <a:pt x="7560" y="0"/>
                    </a:cubicBez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4" name="文本框 123">
                <a:extLst>
                  <a:ext uri="{FF2B5EF4-FFF2-40B4-BE49-F238E27FC236}">
                    <a16:creationId xmlns:a16="http://schemas.microsoft.com/office/drawing/2014/main" id="{BAD72B29-DFD8-B6DD-723A-67526ABE651A}"/>
                  </a:ext>
                </a:extLst>
              </p:cNvPr>
              <p:cNvSpPr txBox="1"/>
              <p:nvPr>
                <p:custDataLst>
                  <p:tags r:id="rId7"/>
                </p:custDataLst>
              </p:nvPr>
            </p:nvSpPr>
            <p:spPr>
              <a:xfrm>
                <a:off x="5767032" y="3553573"/>
                <a:ext cx="2077" cy="701"/>
              </a:xfrm>
              <a:custGeom>
                <a:avLst/>
                <a:gdLst/>
                <a:ahLst/>
                <a:cxnLst/>
                <a:rect l="l" t="t" r="r" b="b"/>
                <a:pathLst>
                  <a:path w="2077" h="701">
                    <a:moveTo>
                      <a:pt x="2077" y="0"/>
                    </a:moveTo>
                    <a:lnTo>
                      <a:pt x="0" y="701"/>
                    </a:lnTo>
                    <a:lnTo>
                      <a:pt x="52" y="646"/>
                    </a:lnTo>
                    <a:lnTo>
                      <a:pt x="2077"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23" name="文本框 122">
                <a:extLst>
                  <a:ext uri="{FF2B5EF4-FFF2-40B4-BE49-F238E27FC236}">
                    <a16:creationId xmlns:a16="http://schemas.microsoft.com/office/drawing/2014/main" id="{090BCF9B-D649-5AAB-52DC-2FC0C2459B2C}"/>
                  </a:ext>
                </a:extLst>
              </p:cNvPr>
              <p:cNvSpPr txBox="1"/>
              <p:nvPr>
                <p:custDataLst>
                  <p:tags r:id="rId8"/>
                </p:custDataLst>
              </p:nvPr>
            </p:nvSpPr>
            <p:spPr>
              <a:xfrm>
                <a:off x="5763549" y="3554274"/>
                <a:ext cx="3482" cy="3673"/>
              </a:xfrm>
              <a:custGeom>
                <a:avLst/>
                <a:gdLst/>
                <a:ahLst/>
                <a:cxnLst/>
                <a:rect l="l" t="t" r="r" b="b"/>
                <a:pathLst>
                  <a:path w="3482" h="3673">
                    <a:moveTo>
                      <a:pt x="3482" y="0"/>
                    </a:moveTo>
                    <a:lnTo>
                      <a:pt x="0" y="3673"/>
                    </a:lnTo>
                    <a:lnTo>
                      <a:pt x="2077" y="475"/>
                    </a:lnTo>
                    <a:lnTo>
                      <a:pt x="3482"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13" name="文本框 112">
                <a:extLst>
                  <a:ext uri="{FF2B5EF4-FFF2-40B4-BE49-F238E27FC236}">
                    <a16:creationId xmlns:a16="http://schemas.microsoft.com/office/drawing/2014/main" id="{8CD3F48E-1219-01FF-10F8-CCA4D06A1231}"/>
                  </a:ext>
                </a:extLst>
              </p:cNvPr>
              <p:cNvSpPr txBox="1"/>
              <p:nvPr>
                <p:custDataLst>
                  <p:tags r:id="rId9"/>
                </p:custDataLst>
              </p:nvPr>
            </p:nvSpPr>
            <p:spPr>
              <a:xfrm>
                <a:off x="5007879" y="3870360"/>
                <a:ext cx="10021" cy="4065"/>
              </a:xfrm>
              <a:custGeom>
                <a:avLst/>
                <a:gdLst/>
                <a:ahLst/>
                <a:cxnLst/>
                <a:rect l="l" t="t" r="r" b="b"/>
                <a:pathLst>
                  <a:path w="10021" h="4065">
                    <a:moveTo>
                      <a:pt x="10021" y="0"/>
                    </a:moveTo>
                    <a:lnTo>
                      <a:pt x="9991" y="60"/>
                    </a:lnTo>
                    <a:cubicBezTo>
                      <a:pt x="7771" y="2730"/>
                      <a:pt x="4441" y="4065"/>
                      <a:pt x="0" y="4065"/>
                    </a:cubicBezTo>
                    <a:lnTo>
                      <a:pt x="10021"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09" name="文本框 108">
                <a:extLst>
                  <a:ext uri="{FF2B5EF4-FFF2-40B4-BE49-F238E27FC236}">
                    <a16:creationId xmlns:a16="http://schemas.microsoft.com/office/drawing/2014/main" id="{8BC0F27E-41FD-2DE7-A611-F392AC08282E}"/>
                  </a:ext>
                </a:extLst>
              </p:cNvPr>
              <p:cNvSpPr txBox="1"/>
              <p:nvPr>
                <p:custDataLst>
                  <p:tags r:id="rId10"/>
                </p:custDataLst>
              </p:nvPr>
            </p:nvSpPr>
            <p:spPr>
              <a:xfrm>
                <a:off x="4672901" y="4135875"/>
                <a:ext cx="3437" cy="8547"/>
              </a:xfrm>
              <a:custGeom>
                <a:avLst/>
                <a:gdLst/>
                <a:ahLst/>
                <a:cxnLst/>
                <a:rect l="l" t="t" r="r" b="b"/>
                <a:pathLst>
                  <a:path w="3437" h="8547">
                    <a:moveTo>
                      <a:pt x="3437" y="0"/>
                    </a:moveTo>
                    <a:cubicBezTo>
                      <a:pt x="3437" y="8706"/>
                      <a:pt x="2746" y="10761"/>
                      <a:pt x="1365" y="6167"/>
                    </a:cubicBezTo>
                    <a:cubicBezTo>
                      <a:pt x="674" y="3871"/>
                      <a:pt x="219" y="2129"/>
                      <a:pt x="0" y="942"/>
                    </a:cubicBezTo>
                    <a:lnTo>
                      <a:pt x="22" y="86"/>
                    </a:lnTo>
                    <a:lnTo>
                      <a:pt x="3437"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nvGrpSpPr>
            <p:cNvPr id="157" name="组合 156">
              <a:extLst>
                <a:ext uri="{FF2B5EF4-FFF2-40B4-BE49-F238E27FC236}">
                  <a16:creationId xmlns:a16="http://schemas.microsoft.com/office/drawing/2014/main" id="{91642488-D2BA-6DEB-5E3E-F84F49E9D61F}"/>
                </a:ext>
              </a:extLst>
            </p:cNvPr>
            <p:cNvGrpSpPr/>
            <p:nvPr/>
          </p:nvGrpSpPr>
          <p:grpSpPr>
            <a:xfrm>
              <a:off x="7629619" y="1494172"/>
              <a:ext cx="1136407" cy="1506743"/>
              <a:chOff x="8185955" y="3020696"/>
              <a:chExt cx="1136407" cy="1506743"/>
            </a:xfrm>
          </p:grpSpPr>
          <p:sp>
            <p:nvSpPr>
              <p:cNvPr id="136" name="文本框 135">
                <a:extLst>
                  <a:ext uri="{FF2B5EF4-FFF2-40B4-BE49-F238E27FC236}">
                    <a16:creationId xmlns:a16="http://schemas.microsoft.com/office/drawing/2014/main" id="{389B6F86-3158-B02D-F39D-8BA4C1CF9565}"/>
                  </a:ext>
                </a:extLst>
              </p:cNvPr>
              <p:cNvSpPr txBox="1"/>
              <p:nvPr>
                <p:custDataLst>
                  <p:tags r:id="rId1"/>
                </p:custDataLst>
              </p:nvPr>
            </p:nvSpPr>
            <p:spPr>
              <a:xfrm>
                <a:off x="8185955" y="3020696"/>
                <a:ext cx="1136407" cy="1506743"/>
              </a:xfrm>
              <a:custGeom>
                <a:avLst/>
                <a:gdLst/>
                <a:ahLst/>
                <a:cxnLst/>
                <a:rect l="l" t="t" r="r" b="b"/>
                <a:pathLst>
                  <a:path w="1136407" h="1506743">
                    <a:moveTo>
                      <a:pt x="849654" y="0"/>
                    </a:moveTo>
                    <a:lnTo>
                      <a:pt x="854803" y="0"/>
                    </a:lnTo>
                    <a:cubicBezTo>
                      <a:pt x="870248" y="0"/>
                      <a:pt x="888148" y="7266"/>
                      <a:pt x="908504" y="21798"/>
                    </a:cubicBezTo>
                    <a:cubicBezTo>
                      <a:pt x="909800" y="22656"/>
                      <a:pt x="917851" y="25942"/>
                      <a:pt x="932656" y="31656"/>
                    </a:cubicBezTo>
                    <a:cubicBezTo>
                      <a:pt x="939375" y="36932"/>
                      <a:pt x="945285" y="41464"/>
                      <a:pt x="950388" y="45253"/>
                    </a:cubicBezTo>
                    <a:cubicBezTo>
                      <a:pt x="955491" y="49041"/>
                      <a:pt x="959128" y="52003"/>
                      <a:pt x="961301" y="54139"/>
                    </a:cubicBezTo>
                    <a:cubicBezTo>
                      <a:pt x="962779" y="55125"/>
                      <a:pt x="968083" y="57439"/>
                      <a:pt x="977211" y="61081"/>
                    </a:cubicBezTo>
                    <a:cubicBezTo>
                      <a:pt x="986339" y="64723"/>
                      <a:pt x="994317" y="69967"/>
                      <a:pt x="1001145" y="76813"/>
                    </a:cubicBezTo>
                    <a:cubicBezTo>
                      <a:pt x="1007133" y="81596"/>
                      <a:pt x="1014399" y="91327"/>
                      <a:pt x="1022943" y="106005"/>
                    </a:cubicBezTo>
                    <a:cubicBezTo>
                      <a:pt x="1031432" y="115900"/>
                      <a:pt x="1035676" y="128232"/>
                      <a:pt x="1035676" y="143001"/>
                    </a:cubicBezTo>
                    <a:cubicBezTo>
                      <a:pt x="1035676" y="162846"/>
                      <a:pt x="1027954" y="180490"/>
                      <a:pt x="1012509" y="195935"/>
                    </a:cubicBezTo>
                    <a:cubicBezTo>
                      <a:pt x="1005042" y="204625"/>
                      <a:pt x="991140" y="214054"/>
                      <a:pt x="970803" y="224223"/>
                    </a:cubicBezTo>
                    <a:cubicBezTo>
                      <a:pt x="953989" y="232639"/>
                      <a:pt x="941575" y="237979"/>
                      <a:pt x="933560" y="240243"/>
                    </a:cubicBezTo>
                    <a:cubicBezTo>
                      <a:pt x="925820" y="244150"/>
                      <a:pt x="912337" y="247381"/>
                      <a:pt x="893114" y="249937"/>
                    </a:cubicBezTo>
                    <a:cubicBezTo>
                      <a:pt x="892657" y="249937"/>
                      <a:pt x="891196" y="250677"/>
                      <a:pt x="888732" y="252155"/>
                    </a:cubicBezTo>
                    <a:cubicBezTo>
                      <a:pt x="875423" y="262817"/>
                      <a:pt x="857669" y="270101"/>
                      <a:pt x="835469" y="274008"/>
                    </a:cubicBezTo>
                    <a:cubicBezTo>
                      <a:pt x="830905" y="274008"/>
                      <a:pt x="825173" y="275158"/>
                      <a:pt x="818272" y="277458"/>
                    </a:cubicBezTo>
                    <a:cubicBezTo>
                      <a:pt x="813672" y="277458"/>
                      <a:pt x="808770" y="278326"/>
                      <a:pt x="803567" y="280060"/>
                    </a:cubicBezTo>
                    <a:cubicBezTo>
                      <a:pt x="798473" y="281758"/>
                      <a:pt x="793836" y="282607"/>
                      <a:pt x="789655" y="282607"/>
                    </a:cubicBezTo>
                    <a:cubicBezTo>
                      <a:pt x="785475" y="282607"/>
                      <a:pt x="783576" y="282324"/>
                      <a:pt x="783959" y="281758"/>
                    </a:cubicBezTo>
                    <a:cubicBezTo>
                      <a:pt x="780044" y="284332"/>
                      <a:pt x="776963" y="286191"/>
                      <a:pt x="774717" y="287334"/>
                    </a:cubicBezTo>
                    <a:lnTo>
                      <a:pt x="772026" y="288151"/>
                    </a:lnTo>
                    <a:lnTo>
                      <a:pt x="772403" y="288166"/>
                    </a:lnTo>
                    <a:lnTo>
                      <a:pt x="771679" y="288256"/>
                    </a:lnTo>
                    <a:lnTo>
                      <a:pt x="770486" y="288618"/>
                    </a:lnTo>
                    <a:lnTo>
                      <a:pt x="770348" y="288421"/>
                    </a:lnTo>
                    <a:lnTo>
                      <a:pt x="754418" y="290402"/>
                    </a:lnTo>
                    <a:lnTo>
                      <a:pt x="764215" y="298524"/>
                    </a:lnTo>
                    <a:cubicBezTo>
                      <a:pt x="771162" y="304234"/>
                      <a:pt x="776182" y="308248"/>
                      <a:pt x="779277" y="310566"/>
                    </a:cubicBezTo>
                    <a:cubicBezTo>
                      <a:pt x="780262" y="311552"/>
                      <a:pt x="783060" y="312812"/>
                      <a:pt x="787670" y="314345"/>
                    </a:cubicBezTo>
                    <a:cubicBezTo>
                      <a:pt x="792280" y="315879"/>
                      <a:pt x="796356" y="317832"/>
                      <a:pt x="799897" y="320205"/>
                    </a:cubicBezTo>
                    <a:cubicBezTo>
                      <a:pt x="804790" y="321830"/>
                      <a:pt x="809395" y="325240"/>
                      <a:pt x="813712" y="330434"/>
                    </a:cubicBezTo>
                    <a:cubicBezTo>
                      <a:pt x="815871" y="333031"/>
                      <a:pt x="817675" y="335362"/>
                      <a:pt x="819124" y="337427"/>
                    </a:cubicBezTo>
                    <a:lnTo>
                      <a:pt x="820626" y="339896"/>
                    </a:lnTo>
                    <a:lnTo>
                      <a:pt x="827723" y="337173"/>
                    </a:lnTo>
                    <a:cubicBezTo>
                      <a:pt x="832280" y="335688"/>
                      <a:pt x="836364" y="334646"/>
                      <a:pt x="839974" y="334048"/>
                    </a:cubicBezTo>
                    <a:cubicBezTo>
                      <a:pt x="847195" y="332852"/>
                      <a:pt x="853114" y="331707"/>
                      <a:pt x="857733" y="330611"/>
                    </a:cubicBezTo>
                    <a:cubicBezTo>
                      <a:pt x="859686" y="330283"/>
                      <a:pt x="861968" y="328813"/>
                      <a:pt x="864579" y="326203"/>
                    </a:cubicBezTo>
                    <a:cubicBezTo>
                      <a:pt x="869417" y="321365"/>
                      <a:pt x="875697" y="317654"/>
                      <a:pt x="883419" y="315071"/>
                    </a:cubicBezTo>
                    <a:cubicBezTo>
                      <a:pt x="891142" y="312488"/>
                      <a:pt x="898225" y="311196"/>
                      <a:pt x="904670" y="311196"/>
                    </a:cubicBezTo>
                    <a:lnTo>
                      <a:pt x="908942" y="311196"/>
                    </a:lnTo>
                    <a:cubicBezTo>
                      <a:pt x="935632" y="316563"/>
                      <a:pt x="953688" y="321593"/>
                      <a:pt x="963108" y="326285"/>
                    </a:cubicBezTo>
                    <a:cubicBezTo>
                      <a:pt x="972346" y="331816"/>
                      <a:pt x="983235" y="340862"/>
                      <a:pt x="995778" y="353423"/>
                    </a:cubicBezTo>
                    <a:cubicBezTo>
                      <a:pt x="995778" y="353423"/>
                      <a:pt x="1000880" y="360223"/>
                      <a:pt x="1011085" y="373824"/>
                    </a:cubicBezTo>
                    <a:cubicBezTo>
                      <a:pt x="1017585" y="379246"/>
                      <a:pt x="1023490" y="385152"/>
                      <a:pt x="1028803" y="391542"/>
                    </a:cubicBezTo>
                    <a:cubicBezTo>
                      <a:pt x="1036818" y="397548"/>
                      <a:pt x="1040825" y="406402"/>
                      <a:pt x="1040825" y="418105"/>
                    </a:cubicBezTo>
                    <a:cubicBezTo>
                      <a:pt x="1040825" y="425681"/>
                      <a:pt x="1037840" y="434444"/>
                      <a:pt x="1031870" y="444394"/>
                    </a:cubicBezTo>
                    <a:cubicBezTo>
                      <a:pt x="1022961" y="454781"/>
                      <a:pt x="1013801" y="462330"/>
                      <a:pt x="1004390" y="467040"/>
                    </a:cubicBezTo>
                    <a:cubicBezTo>
                      <a:pt x="994979" y="471751"/>
                      <a:pt x="981008" y="476744"/>
                      <a:pt x="962478" y="482020"/>
                    </a:cubicBezTo>
                    <a:cubicBezTo>
                      <a:pt x="957020" y="482951"/>
                      <a:pt x="949192" y="484014"/>
                      <a:pt x="938996" y="485210"/>
                    </a:cubicBezTo>
                    <a:cubicBezTo>
                      <a:pt x="928800" y="486406"/>
                      <a:pt x="920626" y="488035"/>
                      <a:pt x="914473" y="490098"/>
                    </a:cubicBezTo>
                    <a:cubicBezTo>
                      <a:pt x="909216" y="491157"/>
                      <a:pt x="894474" y="495922"/>
                      <a:pt x="870248" y="504393"/>
                    </a:cubicBezTo>
                    <a:cubicBezTo>
                      <a:pt x="868641" y="504393"/>
                      <a:pt x="866683" y="504968"/>
                      <a:pt x="864374" y="506118"/>
                    </a:cubicBezTo>
                    <a:cubicBezTo>
                      <a:pt x="862064" y="507268"/>
                      <a:pt x="859686" y="507843"/>
                      <a:pt x="857240" y="507843"/>
                    </a:cubicBezTo>
                    <a:lnTo>
                      <a:pt x="812960" y="518167"/>
                    </a:lnTo>
                    <a:cubicBezTo>
                      <a:pt x="820317" y="517510"/>
                      <a:pt x="823785" y="517939"/>
                      <a:pt x="823366" y="519454"/>
                    </a:cubicBezTo>
                    <a:lnTo>
                      <a:pt x="816309" y="542462"/>
                    </a:lnTo>
                    <a:lnTo>
                      <a:pt x="829664" y="536679"/>
                    </a:lnTo>
                    <a:lnTo>
                      <a:pt x="918088" y="547386"/>
                    </a:lnTo>
                    <a:cubicBezTo>
                      <a:pt x="916938" y="547386"/>
                      <a:pt x="931844" y="532389"/>
                      <a:pt x="962807" y="502394"/>
                    </a:cubicBezTo>
                    <a:cubicBezTo>
                      <a:pt x="970730" y="498706"/>
                      <a:pt x="977585" y="497442"/>
                      <a:pt x="983372" y="498601"/>
                    </a:cubicBezTo>
                    <a:cubicBezTo>
                      <a:pt x="989160" y="499760"/>
                      <a:pt x="993870" y="500340"/>
                      <a:pt x="997503" y="500340"/>
                    </a:cubicBezTo>
                    <a:lnTo>
                      <a:pt x="1020643" y="500340"/>
                    </a:lnTo>
                    <a:cubicBezTo>
                      <a:pt x="1024075" y="501472"/>
                      <a:pt x="1028598" y="502038"/>
                      <a:pt x="1034212" y="502038"/>
                    </a:cubicBezTo>
                    <a:cubicBezTo>
                      <a:pt x="1039825" y="502038"/>
                      <a:pt x="1045617" y="504037"/>
                      <a:pt x="1051587" y="508035"/>
                    </a:cubicBezTo>
                    <a:cubicBezTo>
                      <a:pt x="1067853" y="515009"/>
                      <a:pt x="1081915" y="522243"/>
                      <a:pt x="1093773" y="529737"/>
                    </a:cubicBezTo>
                    <a:cubicBezTo>
                      <a:pt x="1105630" y="537231"/>
                      <a:pt x="1117209" y="549066"/>
                      <a:pt x="1128510" y="565241"/>
                    </a:cubicBezTo>
                    <a:cubicBezTo>
                      <a:pt x="1128510" y="571503"/>
                      <a:pt x="1129085" y="576341"/>
                      <a:pt x="1130235" y="579755"/>
                    </a:cubicBezTo>
                    <a:lnTo>
                      <a:pt x="1130235" y="579946"/>
                    </a:lnTo>
                    <a:cubicBezTo>
                      <a:pt x="1138249" y="586719"/>
                      <a:pt x="1138459" y="599636"/>
                      <a:pt x="1130865" y="618695"/>
                    </a:cubicBezTo>
                    <a:cubicBezTo>
                      <a:pt x="1127232" y="636787"/>
                      <a:pt x="1116269" y="646746"/>
                      <a:pt x="1097976" y="648572"/>
                    </a:cubicBezTo>
                    <a:cubicBezTo>
                      <a:pt x="1088574" y="649886"/>
                      <a:pt x="1078542" y="651689"/>
                      <a:pt x="1067880" y="653980"/>
                    </a:cubicBezTo>
                    <a:cubicBezTo>
                      <a:pt x="1057219" y="656271"/>
                      <a:pt x="1049551" y="657900"/>
                      <a:pt x="1044878" y="658868"/>
                    </a:cubicBezTo>
                    <a:cubicBezTo>
                      <a:pt x="1031952" y="660164"/>
                      <a:pt x="1013942" y="663122"/>
                      <a:pt x="990848" y="667741"/>
                    </a:cubicBezTo>
                    <a:cubicBezTo>
                      <a:pt x="989716" y="667741"/>
                      <a:pt x="988548" y="668544"/>
                      <a:pt x="987343" y="670150"/>
                    </a:cubicBezTo>
                    <a:cubicBezTo>
                      <a:pt x="976207" y="678092"/>
                      <a:pt x="964619" y="683400"/>
                      <a:pt x="952579" y="686074"/>
                    </a:cubicBezTo>
                    <a:cubicBezTo>
                      <a:pt x="940539" y="688749"/>
                      <a:pt x="933241" y="690086"/>
                      <a:pt x="930685" y="690086"/>
                    </a:cubicBezTo>
                    <a:cubicBezTo>
                      <a:pt x="921758" y="691875"/>
                      <a:pt x="912433" y="694774"/>
                      <a:pt x="902712" y="698781"/>
                    </a:cubicBezTo>
                    <a:cubicBezTo>
                      <a:pt x="892990" y="702788"/>
                      <a:pt x="882205" y="705978"/>
                      <a:pt x="870357" y="708352"/>
                    </a:cubicBezTo>
                    <a:cubicBezTo>
                      <a:pt x="863968" y="710889"/>
                      <a:pt x="856012" y="712719"/>
                      <a:pt x="846492" y="713842"/>
                    </a:cubicBezTo>
                    <a:cubicBezTo>
                      <a:pt x="836971" y="714965"/>
                      <a:pt x="828048" y="716211"/>
                      <a:pt x="819724" y="717580"/>
                    </a:cubicBezTo>
                    <a:lnTo>
                      <a:pt x="815725" y="717580"/>
                    </a:lnTo>
                    <a:lnTo>
                      <a:pt x="779222" y="732532"/>
                    </a:lnTo>
                    <a:cubicBezTo>
                      <a:pt x="763996" y="736329"/>
                      <a:pt x="753088" y="738228"/>
                      <a:pt x="746498" y="738228"/>
                    </a:cubicBezTo>
                    <a:cubicBezTo>
                      <a:pt x="745567" y="738228"/>
                      <a:pt x="744754" y="738461"/>
                      <a:pt x="744060" y="738926"/>
                    </a:cubicBezTo>
                    <a:cubicBezTo>
                      <a:pt x="743367" y="739392"/>
                      <a:pt x="742057" y="741783"/>
                      <a:pt x="740131" y="746101"/>
                    </a:cubicBezTo>
                    <a:cubicBezTo>
                      <a:pt x="738205" y="750419"/>
                      <a:pt x="737205" y="752650"/>
                      <a:pt x="737132" y="752796"/>
                    </a:cubicBezTo>
                    <a:cubicBezTo>
                      <a:pt x="736092" y="757981"/>
                      <a:pt x="734398" y="763499"/>
                      <a:pt x="732052" y="769350"/>
                    </a:cubicBezTo>
                    <a:cubicBezTo>
                      <a:pt x="729706" y="775201"/>
                      <a:pt x="727758" y="780865"/>
                      <a:pt x="726206" y="786342"/>
                    </a:cubicBezTo>
                    <a:cubicBezTo>
                      <a:pt x="726206" y="792203"/>
                      <a:pt x="724805" y="796534"/>
                      <a:pt x="722002" y="799336"/>
                    </a:cubicBezTo>
                    <a:cubicBezTo>
                      <a:pt x="719200" y="802139"/>
                      <a:pt x="718310" y="802499"/>
                      <a:pt x="719332" y="800418"/>
                    </a:cubicBezTo>
                    <a:cubicBezTo>
                      <a:pt x="719332" y="800491"/>
                      <a:pt x="718191" y="803946"/>
                      <a:pt x="715909" y="810783"/>
                    </a:cubicBezTo>
                    <a:cubicBezTo>
                      <a:pt x="714768" y="814201"/>
                      <a:pt x="713625" y="816909"/>
                      <a:pt x="712479" y="818906"/>
                    </a:cubicBezTo>
                    <a:lnTo>
                      <a:pt x="709531" y="822209"/>
                    </a:lnTo>
                    <a:lnTo>
                      <a:pt x="725028" y="814849"/>
                    </a:lnTo>
                    <a:cubicBezTo>
                      <a:pt x="736347" y="809190"/>
                      <a:pt x="745621" y="804553"/>
                      <a:pt x="752851" y="800938"/>
                    </a:cubicBezTo>
                    <a:lnTo>
                      <a:pt x="858281" y="756274"/>
                    </a:lnTo>
                    <a:cubicBezTo>
                      <a:pt x="882397" y="746105"/>
                      <a:pt x="906057" y="741021"/>
                      <a:pt x="929261" y="741021"/>
                    </a:cubicBezTo>
                    <a:lnTo>
                      <a:pt x="948047" y="742746"/>
                    </a:lnTo>
                    <a:cubicBezTo>
                      <a:pt x="964715" y="742746"/>
                      <a:pt x="977941" y="743568"/>
                      <a:pt x="987727" y="745211"/>
                    </a:cubicBezTo>
                    <a:cubicBezTo>
                      <a:pt x="991706" y="747274"/>
                      <a:pt x="994856" y="749004"/>
                      <a:pt x="997174" y="750400"/>
                    </a:cubicBezTo>
                    <a:cubicBezTo>
                      <a:pt x="999493" y="751797"/>
                      <a:pt x="1003673" y="753107"/>
                      <a:pt x="1009716" y="754330"/>
                    </a:cubicBezTo>
                    <a:lnTo>
                      <a:pt x="1036827" y="780537"/>
                    </a:lnTo>
                    <a:cubicBezTo>
                      <a:pt x="1054061" y="786817"/>
                      <a:pt x="1064102" y="791148"/>
                      <a:pt x="1066950" y="793531"/>
                    </a:cubicBezTo>
                    <a:cubicBezTo>
                      <a:pt x="1069797" y="795913"/>
                      <a:pt x="1072289" y="797524"/>
                      <a:pt x="1074426" y="798364"/>
                    </a:cubicBezTo>
                    <a:cubicBezTo>
                      <a:pt x="1086292" y="799843"/>
                      <a:pt x="1095735" y="804092"/>
                      <a:pt x="1102755" y="811111"/>
                    </a:cubicBezTo>
                    <a:cubicBezTo>
                      <a:pt x="1109774" y="818131"/>
                      <a:pt x="1114927" y="828186"/>
                      <a:pt x="1118213" y="841275"/>
                    </a:cubicBezTo>
                    <a:cubicBezTo>
                      <a:pt x="1118213" y="844854"/>
                      <a:pt x="1118587" y="847382"/>
                      <a:pt x="1119336" y="848861"/>
                    </a:cubicBezTo>
                    <a:cubicBezTo>
                      <a:pt x="1124302" y="855488"/>
                      <a:pt x="1126784" y="863201"/>
                      <a:pt x="1126784" y="872001"/>
                    </a:cubicBezTo>
                    <a:cubicBezTo>
                      <a:pt x="1126784" y="879577"/>
                      <a:pt x="1123334" y="889116"/>
                      <a:pt x="1116433" y="900617"/>
                    </a:cubicBezTo>
                    <a:cubicBezTo>
                      <a:pt x="1117620" y="898846"/>
                      <a:pt x="1118213" y="900864"/>
                      <a:pt x="1118213" y="906669"/>
                    </a:cubicBezTo>
                    <a:lnTo>
                      <a:pt x="1119692" y="924716"/>
                    </a:lnTo>
                    <a:cubicBezTo>
                      <a:pt x="1118706" y="947755"/>
                      <a:pt x="1118213" y="986349"/>
                      <a:pt x="1118213" y="1040497"/>
                    </a:cubicBezTo>
                    <a:cubicBezTo>
                      <a:pt x="1118213" y="1067717"/>
                      <a:pt x="1117638" y="1088766"/>
                      <a:pt x="1116488" y="1103645"/>
                    </a:cubicBezTo>
                    <a:cubicBezTo>
                      <a:pt x="1116488" y="1116552"/>
                      <a:pt x="1115799" y="1128505"/>
                      <a:pt x="1114420" y="1139505"/>
                    </a:cubicBezTo>
                    <a:cubicBezTo>
                      <a:pt x="1113042" y="1150504"/>
                      <a:pt x="1111878" y="1158834"/>
                      <a:pt x="1110929" y="1164493"/>
                    </a:cubicBezTo>
                    <a:lnTo>
                      <a:pt x="1109614" y="1203461"/>
                    </a:lnTo>
                    <a:lnTo>
                      <a:pt x="1109614" y="1263871"/>
                    </a:lnTo>
                    <a:cubicBezTo>
                      <a:pt x="1110746" y="1269567"/>
                      <a:pt x="1111312" y="1276984"/>
                      <a:pt x="1111312" y="1286121"/>
                    </a:cubicBezTo>
                    <a:cubicBezTo>
                      <a:pt x="1111312" y="1295258"/>
                      <a:pt x="1111705" y="1301762"/>
                      <a:pt x="1112490" y="1305632"/>
                    </a:cubicBezTo>
                    <a:cubicBezTo>
                      <a:pt x="1115155" y="1317809"/>
                      <a:pt x="1114767" y="1333172"/>
                      <a:pt x="1111326" y="1351720"/>
                    </a:cubicBezTo>
                    <a:cubicBezTo>
                      <a:pt x="1107884" y="1370268"/>
                      <a:pt x="1106164" y="1383440"/>
                      <a:pt x="1106164" y="1391236"/>
                    </a:cubicBezTo>
                    <a:lnTo>
                      <a:pt x="1106164" y="1423905"/>
                    </a:lnTo>
                    <a:cubicBezTo>
                      <a:pt x="1106164" y="1432504"/>
                      <a:pt x="1102536" y="1443335"/>
                      <a:pt x="1095279" y="1456397"/>
                    </a:cubicBezTo>
                    <a:cubicBezTo>
                      <a:pt x="1088022" y="1469459"/>
                      <a:pt x="1081052" y="1477989"/>
                      <a:pt x="1074371" y="1481988"/>
                    </a:cubicBezTo>
                    <a:cubicBezTo>
                      <a:pt x="1074371" y="1481988"/>
                      <a:pt x="1073714" y="1482654"/>
                      <a:pt x="1072399" y="1483987"/>
                    </a:cubicBezTo>
                    <a:cubicBezTo>
                      <a:pt x="1061756" y="1499158"/>
                      <a:pt x="1045964" y="1506743"/>
                      <a:pt x="1025024" y="1506743"/>
                    </a:cubicBezTo>
                    <a:lnTo>
                      <a:pt x="1016425" y="1506743"/>
                    </a:lnTo>
                    <a:cubicBezTo>
                      <a:pt x="979438" y="1503786"/>
                      <a:pt x="956974" y="1486342"/>
                      <a:pt x="949032" y="1454412"/>
                    </a:cubicBezTo>
                    <a:cubicBezTo>
                      <a:pt x="949106" y="1454777"/>
                      <a:pt x="948015" y="1453553"/>
                      <a:pt x="945760" y="1450742"/>
                    </a:cubicBezTo>
                    <a:cubicBezTo>
                      <a:pt x="943505" y="1447931"/>
                      <a:pt x="941392" y="1443668"/>
                      <a:pt x="939420" y="1437954"/>
                    </a:cubicBezTo>
                    <a:lnTo>
                      <a:pt x="930614" y="1410460"/>
                    </a:lnTo>
                    <a:lnTo>
                      <a:pt x="911461" y="1410460"/>
                    </a:lnTo>
                    <a:cubicBezTo>
                      <a:pt x="901037" y="1410460"/>
                      <a:pt x="883520" y="1411582"/>
                      <a:pt x="858910" y="1413828"/>
                    </a:cubicBezTo>
                    <a:cubicBezTo>
                      <a:pt x="853105" y="1414996"/>
                      <a:pt x="846336" y="1415836"/>
                      <a:pt x="838605" y="1416347"/>
                    </a:cubicBezTo>
                    <a:cubicBezTo>
                      <a:pt x="830874" y="1416858"/>
                      <a:pt x="825648" y="1417789"/>
                      <a:pt x="822927" y="1419140"/>
                    </a:cubicBezTo>
                    <a:cubicBezTo>
                      <a:pt x="817213" y="1421386"/>
                      <a:pt x="812918" y="1422221"/>
                      <a:pt x="810043" y="1421646"/>
                    </a:cubicBezTo>
                    <a:cubicBezTo>
                      <a:pt x="807168" y="1421071"/>
                      <a:pt x="805967" y="1420984"/>
                      <a:pt x="806442" y="1421386"/>
                    </a:cubicBezTo>
                    <a:cubicBezTo>
                      <a:pt x="796109" y="1424343"/>
                      <a:pt x="785561" y="1426676"/>
                      <a:pt x="774799" y="1428383"/>
                    </a:cubicBezTo>
                    <a:cubicBezTo>
                      <a:pt x="764037" y="1430090"/>
                      <a:pt x="752696" y="1432924"/>
                      <a:pt x="740774" y="1436886"/>
                    </a:cubicBezTo>
                    <a:cubicBezTo>
                      <a:pt x="715325" y="1446780"/>
                      <a:pt x="689082" y="1450587"/>
                      <a:pt x="662044" y="1448305"/>
                    </a:cubicBezTo>
                    <a:cubicBezTo>
                      <a:pt x="657772" y="1448305"/>
                      <a:pt x="650232" y="1451746"/>
                      <a:pt x="639425" y="1458629"/>
                    </a:cubicBezTo>
                    <a:cubicBezTo>
                      <a:pt x="629146" y="1462061"/>
                      <a:pt x="621853" y="1463777"/>
                      <a:pt x="617545" y="1463777"/>
                    </a:cubicBezTo>
                    <a:cubicBezTo>
                      <a:pt x="613848" y="1463777"/>
                      <a:pt x="610810" y="1463512"/>
                      <a:pt x="608432" y="1462983"/>
                    </a:cubicBezTo>
                    <a:lnTo>
                      <a:pt x="604045" y="1460955"/>
                    </a:lnTo>
                    <a:lnTo>
                      <a:pt x="602695" y="1461689"/>
                    </a:lnTo>
                    <a:cubicBezTo>
                      <a:pt x="600719" y="1462506"/>
                      <a:pt x="596961" y="1463777"/>
                      <a:pt x="591420" y="1465502"/>
                    </a:cubicBezTo>
                    <a:cubicBezTo>
                      <a:pt x="580740" y="1453599"/>
                      <a:pt x="570548" y="1440665"/>
                      <a:pt x="560845" y="1426699"/>
                    </a:cubicBezTo>
                    <a:cubicBezTo>
                      <a:pt x="551142" y="1412733"/>
                      <a:pt x="544209" y="1398821"/>
                      <a:pt x="540047" y="1384965"/>
                    </a:cubicBezTo>
                    <a:cubicBezTo>
                      <a:pt x="536469" y="1370707"/>
                      <a:pt x="534680" y="1354815"/>
                      <a:pt x="534680" y="1337289"/>
                    </a:cubicBezTo>
                    <a:cubicBezTo>
                      <a:pt x="535884" y="1309667"/>
                      <a:pt x="538778" y="1275208"/>
                      <a:pt x="543360" y="1233912"/>
                    </a:cubicBezTo>
                    <a:lnTo>
                      <a:pt x="548454" y="1122513"/>
                    </a:lnTo>
                    <a:cubicBezTo>
                      <a:pt x="548454" y="1110455"/>
                      <a:pt x="548883" y="1098408"/>
                      <a:pt x="549741" y="1086372"/>
                    </a:cubicBezTo>
                    <a:lnTo>
                      <a:pt x="553387" y="1052309"/>
                    </a:lnTo>
                    <a:lnTo>
                      <a:pt x="548269" y="1058516"/>
                    </a:lnTo>
                    <a:cubicBezTo>
                      <a:pt x="541637" y="1065982"/>
                      <a:pt x="535638" y="1072107"/>
                      <a:pt x="530271" y="1076891"/>
                    </a:cubicBezTo>
                    <a:cubicBezTo>
                      <a:pt x="522913" y="1085453"/>
                      <a:pt x="508226" y="1098296"/>
                      <a:pt x="486209" y="1115420"/>
                    </a:cubicBezTo>
                    <a:cubicBezTo>
                      <a:pt x="470271" y="1129112"/>
                      <a:pt x="452462" y="1142513"/>
                      <a:pt x="432782" y="1155621"/>
                    </a:cubicBezTo>
                    <a:cubicBezTo>
                      <a:pt x="425900" y="1162503"/>
                      <a:pt x="417054" y="1169322"/>
                      <a:pt x="406247" y="1176077"/>
                    </a:cubicBezTo>
                    <a:lnTo>
                      <a:pt x="390692" y="1187386"/>
                    </a:lnTo>
                    <a:cubicBezTo>
                      <a:pt x="378497" y="1199582"/>
                      <a:pt x="364230" y="1210344"/>
                      <a:pt x="347891" y="1219673"/>
                    </a:cubicBezTo>
                    <a:cubicBezTo>
                      <a:pt x="331551" y="1229002"/>
                      <a:pt x="319730" y="1235875"/>
                      <a:pt x="312428" y="1240293"/>
                    </a:cubicBezTo>
                    <a:cubicBezTo>
                      <a:pt x="308868" y="1242064"/>
                      <a:pt x="304537" y="1245218"/>
                      <a:pt x="299434" y="1249754"/>
                    </a:cubicBezTo>
                    <a:cubicBezTo>
                      <a:pt x="294331" y="1254291"/>
                      <a:pt x="289863" y="1258002"/>
                      <a:pt x="286029" y="1260886"/>
                    </a:cubicBezTo>
                    <a:cubicBezTo>
                      <a:pt x="274108" y="1268335"/>
                      <a:pt x="264925" y="1272835"/>
                      <a:pt x="258481" y="1274387"/>
                    </a:cubicBezTo>
                    <a:cubicBezTo>
                      <a:pt x="254665" y="1275080"/>
                      <a:pt x="247185" y="1278659"/>
                      <a:pt x="236039" y="1285121"/>
                    </a:cubicBezTo>
                    <a:cubicBezTo>
                      <a:pt x="224894" y="1291584"/>
                      <a:pt x="215706" y="1295263"/>
                      <a:pt x="208477" y="1296157"/>
                    </a:cubicBezTo>
                    <a:cubicBezTo>
                      <a:pt x="202963" y="1302583"/>
                      <a:pt x="193461" y="1309019"/>
                      <a:pt x="179970" y="1315463"/>
                    </a:cubicBezTo>
                    <a:cubicBezTo>
                      <a:pt x="166479" y="1321908"/>
                      <a:pt x="156136" y="1327704"/>
                      <a:pt x="148943" y="1332852"/>
                    </a:cubicBezTo>
                    <a:cubicBezTo>
                      <a:pt x="145456" y="1336339"/>
                      <a:pt x="140148" y="1339059"/>
                      <a:pt x="133019" y="1341013"/>
                    </a:cubicBezTo>
                    <a:cubicBezTo>
                      <a:pt x="125890" y="1342966"/>
                      <a:pt x="120153" y="1345020"/>
                      <a:pt x="115808" y="1347174"/>
                    </a:cubicBezTo>
                    <a:cubicBezTo>
                      <a:pt x="102573" y="1351592"/>
                      <a:pt x="95352" y="1354285"/>
                      <a:pt x="94147" y="1355253"/>
                    </a:cubicBezTo>
                    <a:cubicBezTo>
                      <a:pt x="76731" y="1371081"/>
                      <a:pt x="59095" y="1379743"/>
                      <a:pt x="41241" y="1381240"/>
                    </a:cubicBezTo>
                    <a:cubicBezTo>
                      <a:pt x="41734" y="1381240"/>
                      <a:pt x="41113" y="1381816"/>
                      <a:pt x="39379" y="1382966"/>
                    </a:cubicBezTo>
                    <a:cubicBezTo>
                      <a:pt x="37644" y="1384116"/>
                      <a:pt x="32806" y="1384691"/>
                      <a:pt x="24865" y="1384691"/>
                    </a:cubicBezTo>
                    <a:lnTo>
                      <a:pt x="0" y="1377571"/>
                    </a:lnTo>
                    <a:cubicBezTo>
                      <a:pt x="1132" y="1364445"/>
                      <a:pt x="1698" y="1356969"/>
                      <a:pt x="1698" y="1355143"/>
                    </a:cubicBezTo>
                    <a:cubicBezTo>
                      <a:pt x="1698" y="1353318"/>
                      <a:pt x="4235" y="1349940"/>
                      <a:pt x="9311" y="1345011"/>
                    </a:cubicBezTo>
                    <a:cubicBezTo>
                      <a:pt x="17581" y="1338786"/>
                      <a:pt x="26293" y="1332505"/>
                      <a:pt x="35449" y="1326171"/>
                    </a:cubicBezTo>
                    <a:cubicBezTo>
                      <a:pt x="44604" y="1319836"/>
                      <a:pt x="51528" y="1315098"/>
                      <a:pt x="56220" y="1311958"/>
                    </a:cubicBezTo>
                    <a:lnTo>
                      <a:pt x="80866" y="1288709"/>
                    </a:lnTo>
                    <a:cubicBezTo>
                      <a:pt x="88917" y="1280658"/>
                      <a:pt x="100154" y="1269886"/>
                      <a:pt x="114576" y="1256395"/>
                    </a:cubicBezTo>
                    <a:cubicBezTo>
                      <a:pt x="128999" y="1242904"/>
                      <a:pt x="140199" y="1232406"/>
                      <a:pt x="148177" y="1224903"/>
                    </a:cubicBezTo>
                    <a:cubicBezTo>
                      <a:pt x="176547" y="1199929"/>
                      <a:pt x="191398" y="1186830"/>
                      <a:pt x="192731" y="1185606"/>
                    </a:cubicBezTo>
                    <a:cubicBezTo>
                      <a:pt x="224451" y="1165833"/>
                      <a:pt x="243734" y="1154845"/>
                      <a:pt x="250580" y="1152643"/>
                    </a:cubicBezTo>
                    <a:lnTo>
                      <a:pt x="253035" y="1152392"/>
                    </a:lnTo>
                    <a:lnTo>
                      <a:pt x="259254" y="1142312"/>
                    </a:lnTo>
                    <a:cubicBezTo>
                      <a:pt x="265776" y="1131741"/>
                      <a:pt x="275559" y="1115886"/>
                      <a:pt x="288604" y="1094745"/>
                    </a:cubicBezTo>
                    <a:cubicBezTo>
                      <a:pt x="294336" y="1089013"/>
                      <a:pt x="301282" y="1082066"/>
                      <a:pt x="309443" y="1073906"/>
                    </a:cubicBezTo>
                    <a:cubicBezTo>
                      <a:pt x="317604" y="1065745"/>
                      <a:pt x="323984" y="1058789"/>
                      <a:pt x="328585" y="1053039"/>
                    </a:cubicBezTo>
                    <a:cubicBezTo>
                      <a:pt x="334646" y="1046978"/>
                      <a:pt x="343153" y="1036439"/>
                      <a:pt x="354107" y="1021423"/>
                    </a:cubicBezTo>
                    <a:cubicBezTo>
                      <a:pt x="365061" y="1006408"/>
                      <a:pt x="371952" y="997029"/>
                      <a:pt x="374782" y="993286"/>
                    </a:cubicBezTo>
                    <a:lnTo>
                      <a:pt x="410327" y="946623"/>
                    </a:lnTo>
                    <a:lnTo>
                      <a:pt x="449651" y="892950"/>
                    </a:lnTo>
                    <a:cubicBezTo>
                      <a:pt x="472394" y="857802"/>
                      <a:pt x="491239" y="827768"/>
                      <a:pt x="506188" y="802848"/>
                    </a:cubicBezTo>
                    <a:lnTo>
                      <a:pt x="515010" y="787844"/>
                    </a:lnTo>
                    <a:lnTo>
                      <a:pt x="511992" y="788766"/>
                    </a:lnTo>
                    <a:cubicBezTo>
                      <a:pt x="504552" y="791623"/>
                      <a:pt x="497062" y="793599"/>
                      <a:pt x="489523" y="794695"/>
                    </a:cubicBezTo>
                    <a:cubicBezTo>
                      <a:pt x="476250" y="796027"/>
                      <a:pt x="458752" y="796694"/>
                      <a:pt x="437027" y="796694"/>
                    </a:cubicBezTo>
                    <a:lnTo>
                      <a:pt x="433905" y="796694"/>
                    </a:lnTo>
                    <a:cubicBezTo>
                      <a:pt x="427205" y="798976"/>
                      <a:pt x="421504" y="799259"/>
                      <a:pt x="416803" y="797542"/>
                    </a:cubicBezTo>
                    <a:cubicBezTo>
                      <a:pt x="412102" y="795826"/>
                      <a:pt x="407004" y="794968"/>
                      <a:pt x="401509" y="794968"/>
                    </a:cubicBezTo>
                    <a:cubicBezTo>
                      <a:pt x="397675" y="789163"/>
                      <a:pt x="393435" y="785224"/>
                      <a:pt x="388789" y="783152"/>
                    </a:cubicBezTo>
                    <a:cubicBezTo>
                      <a:pt x="384143" y="781080"/>
                      <a:pt x="380341" y="778583"/>
                      <a:pt x="377384" y="775662"/>
                    </a:cubicBezTo>
                    <a:cubicBezTo>
                      <a:pt x="374700" y="773855"/>
                      <a:pt x="368470" y="770204"/>
                      <a:pt x="358694" y="764709"/>
                    </a:cubicBezTo>
                    <a:cubicBezTo>
                      <a:pt x="348918" y="759214"/>
                      <a:pt x="339904" y="750971"/>
                      <a:pt x="331652" y="739981"/>
                    </a:cubicBezTo>
                    <a:cubicBezTo>
                      <a:pt x="330283" y="737918"/>
                      <a:pt x="326732" y="735170"/>
                      <a:pt x="320999" y="731738"/>
                    </a:cubicBezTo>
                    <a:cubicBezTo>
                      <a:pt x="315267" y="728306"/>
                      <a:pt x="309133" y="724070"/>
                      <a:pt x="302597" y="719032"/>
                    </a:cubicBezTo>
                    <a:cubicBezTo>
                      <a:pt x="304514" y="698347"/>
                      <a:pt x="309361" y="686339"/>
                      <a:pt x="317138" y="683007"/>
                    </a:cubicBezTo>
                    <a:cubicBezTo>
                      <a:pt x="324915" y="679676"/>
                      <a:pt x="334253" y="677325"/>
                      <a:pt x="345152" y="675956"/>
                    </a:cubicBezTo>
                    <a:cubicBezTo>
                      <a:pt x="360871" y="673674"/>
                      <a:pt x="374855" y="670908"/>
                      <a:pt x="387105" y="667658"/>
                    </a:cubicBezTo>
                    <a:lnTo>
                      <a:pt x="496369" y="635427"/>
                    </a:lnTo>
                    <a:lnTo>
                      <a:pt x="572716" y="607632"/>
                    </a:lnTo>
                    <a:lnTo>
                      <a:pt x="582465" y="605195"/>
                    </a:lnTo>
                    <a:cubicBezTo>
                      <a:pt x="587741" y="605195"/>
                      <a:pt x="591767" y="603657"/>
                      <a:pt x="594542" y="600580"/>
                    </a:cubicBezTo>
                    <a:cubicBezTo>
                      <a:pt x="597317" y="597504"/>
                      <a:pt x="600356" y="592251"/>
                      <a:pt x="603661" y="584821"/>
                    </a:cubicBezTo>
                    <a:lnTo>
                      <a:pt x="606438" y="578799"/>
                    </a:lnTo>
                    <a:lnTo>
                      <a:pt x="599991" y="579809"/>
                    </a:lnTo>
                    <a:cubicBezTo>
                      <a:pt x="590900" y="580886"/>
                      <a:pt x="582191" y="582110"/>
                      <a:pt x="573866" y="583479"/>
                    </a:cubicBezTo>
                    <a:cubicBezTo>
                      <a:pt x="567130" y="585414"/>
                      <a:pt x="556587" y="587705"/>
                      <a:pt x="542238" y="590352"/>
                    </a:cubicBezTo>
                    <a:cubicBezTo>
                      <a:pt x="515912" y="593803"/>
                      <a:pt x="487268" y="587678"/>
                      <a:pt x="456305" y="571977"/>
                    </a:cubicBezTo>
                    <a:cubicBezTo>
                      <a:pt x="456707" y="572781"/>
                      <a:pt x="457903" y="573182"/>
                      <a:pt x="459893" y="573182"/>
                    </a:cubicBezTo>
                    <a:cubicBezTo>
                      <a:pt x="456278" y="571375"/>
                      <a:pt x="450915" y="569408"/>
                      <a:pt x="443804" y="567281"/>
                    </a:cubicBezTo>
                    <a:cubicBezTo>
                      <a:pt x="436694" y="565154"/>
                      <a:pt x="429770" y="559581"/>
                      <a:pt x="423033" y="550563"/>
                    </a:cubicBezTo>
                    <a:cubicBezTo>
                      <a:pt x="423544" y="552096"/>
                      <a:pt x="422801" y="552740"/>
                      <a:pt x="420802" y="552493"/>
                    </a:cubicBezTo>
                    <a:cubicBezTo>
                      <a:pt x="418802" y="552247"/>
                      <a:pt x="415740" y="551092"/>
                      <a:pt x="411614" y="549029"/>
                    </a:cubicBezTo>
                    <a:cubicBezTo>
                      <a:pt x="392792" y="538788"/>
                      <a:pt x="383381" y="526090"/>
                      <a:pt x="383381" y="510938"/>
                    </a:cubicBezTo>
                    <a:cubicBezTo>
                      <a:pt x="383381" y="503945"/>
                      <a:pt x="384248" y="498724"/>
                      <a:pt x="385982" y="495274"/>
                    </a:cubicBezTo>
                    <a:cubicBezTo>
                      <a:pt x="389396" y="483371"/>
                      <a:pt x="395238" y="475698"/>
                      <a:pt x="403508" y="472257"/>
                    </a:cubicBezTo>
                    <a:cubicBezTo>
                      <a:pt x="411778" y="468816"/>
                      <a:pt x="416881" y="466128"/>
                      <a:pt x="418816" y="464192"/>
                    </a:cubicBezTo>
                    <a:cubicBezTo>
                      <a:pt x="445196" y="459172"/>
                      <a:pt x="471175" y="452006"/>
                      <a:pt x="496752" y="442696"/>
                    </a:cubicBezTo>
                    <a:cubicBezTo>
                      <a:pt x="504840" y="439245"/>
                      <a:pt x="515962" y="434973"/>
                      <a:pt x="530120" y="429880"/>
                    </a:cubicBezTo>
                    <a:cubicBezTo>
                      <a:pt x="544278" y="424786"/>
                      <a:pt x="557317" y="420478"/>
                      <a:pt x="569239" y="416954"/>
                    </a:cubicBezTo>
                    <a:lnTo>
                      <a:pt x="639206" y="394280"/>
                    </a:lnTo>
                    <a:cubicBezTo>
                      <a:pt x="640593" y="393988"/>
                      <a:pt x="641287" y="395001"/>
                      <a:pt x="641287" y="397320"/>
                    </a:cubicBezTo>
                    <a:cubicBezTo>
                      <a:pt x="640137" y="392062"/>
                      <a:pt x="639849" y="385166"/>
                      <a:pt x="640424" y="376631"/>
                    </a:cubicBezTo>
                    <a:cubicBezTo>
                      <a:pt x="640999" y="368096"/>
                      <a:pt x="641287" y="362432"/>
                      <a:pt x="641287" y="359639"/>
                    </a:cubicBezTo>
                    <a:cubicBezTo>
                      <a:pt x="641287" y="355111"/>
                      <a:pt x="640995" y="351255"/>
                      <a:pt x="640411" y="348069"/>
                    </a:cubicBezTo>
                    <a:cubicBezTo>
                      <a:pt x="639826" y="344883"/>
                      <a:pt x="636111" y="341218"/>
                      <a:pt x="629265" y="337074"/>
                    </a:cubicBezTo>
                    <a:lnTo>
                      <a:pt x="629265" y="329927"/>
                    </a:lnTo>
                    <a:cubicBezTo>
                      <a:pt x="628936" y="329270"/>
                      <a:pt x="628384" y="327522"/>
                      <a:pt x="627608" y="324683"/>
                    </a:cubicBezTo>
                    <a:lnTo>
                      <a:pt x="627856" y="322353"/>
                    </a:lnTo>
                    <a:lnTo>
                      <a:pt x="623908" y="324289"/>
                    </a:lnTo>
                    <a:cubicBezTo>
                      <a:pt x="622194" y="325017"/>
                      <a:pt x="620137" y="325801"/>
                      <a:pt x="617736" y="326641"/>
                    </a:cubicBezTo>
                    <a:lnTo>
                      <a:pt x="555519" y="346221"/>
                    </a:lnTo>
                    <a:cubicBezTo>
                      <a:pt x="539965" y="351807"/>
                      <a:pt x="524419" y="355248"/>
                      <a:pt x="508883" y="356544"/>
                    </a:cubicBezTo>
                    <a:cubicBezTo>
                      <a:pt x="509705" y="356544"/>
                      <a:pt x="507834" y="357690"/>
                      <a:pt x="503270" y="359981"/>
                    </a:cubicBezTo>
                    <a:cubicBezTo>
                      <a:pt x="498706" y="362272"/>
                      <a:pt x="493594" y="363418"/>
                      <a:pt x="487934" y="363418"/>
                    </a:cubicBezTo>
                    <a:cubicBezTo>
                      <a:pt x="481718" y="364568"/>
                      <a:pt x="475641" y="364520"/>
                      <a:pt x="469703" y="363274"/>
                    </a:cubicBezTo>
                    <a:lnTo>
                      <a:pt x="460254" y="359292"/>
                    </a:lnTo>
                    <a:lnTo>
                      <a:pt x="461190" y="359759"/>
                    </a:lnTo>
                    <a:cubicBezTo>
                      <a:pt x="461092" y="360245"/>
                      <a:pt x="460240" y="360889"/>
                      <a:pt x="458633" y="361693"/>
                    </a:cubicBezTo>
                    <a:cubicBezTo>
                      <a:pt x="453905" y="361693"/>
                      <a:pt x="449080" y="361980"/>
                      <a:pt x="444160" y="362555"/>
                    </a:cubicBezTo>
                    <a:cubicBezTo>
                      <a:pt x="439240" y="363130"/>
                      <a:pt x="433266" y="362843"/>
                      <a:pt x="426237" y="361693"/>
                    </a:cubicBezTo>
                    <a:cubicBezTo>
                      <a:pt x="420980" y="361693"/>
                      <a:pt x="416694" y="360702"/>
                      <a:pt x="413380" y="358722"/>
                    </a:cubicBezTo>
                    <a:cubicBezTo>
                      <a:pt x="410067" y="356741"/>
                      <a:pt x="403508" y="353295"/>
                      <a:pt x="393705" y="348384"/>
                    </a:cubicBezTo>
                    <a:lnTo>
                      <a:pt x="393705" y="325956"/>
                    </a:lnTo>
                    <a:cubicBezTo>
                      <a:pt x="402358" y="320151"/>
                      <a:pt x="408132" y="316527"/>
                      <a:pt x="411025" y="315085"/>
                    </a:cubicBezTo>
                    <a:cubicBezTo>
                      <a:pt x="413919" y="313642"/>
                      <a:pt x="417091" y="311196"/>
                      <a:pt x="420541" y="307746"/>
                    </a:cubicBezTo>
                    <a:cubicBezTo>
                      <a:pt x="435913" y="300060"/>
                      <a:pt x="460924" y="285601"/>
                      <a:pt x="495575" y="264369"/>
                    </a:cubicBezTo>
                    <a:lnTo>
                      <a:pt x="571977" y="210531"/>
                    </a:lnTo>
                    <a:cubicBezTo>
                      <a:pt x="578403" y="207318"/>
                      <a:pt x="597846" y="193151"/>
                      <a:pt x="630306" y="168030"/>
                    </a:cubicBezTo>
                    <a:lnTo>
                      <a:pt x="672231" y="140044"/>
                    </a:lnTo>
                    <a:cubicBezTo>
                      <a:pt x="680209" y="132230"/>
                      <a:pt x="687681" y="124845"/>
                      <a:pt x="694645" y="117890"/>
                    </a:cubicBezTo>
                    <a:cubicBezTo>
                      <a:pt x="701610" y="110934"/>
                      <a:pt x="708844" y="104946"/>
                      <a:pt x="716347" y="99926"/>
                    </a:cubicBezTo>
                    <a:lnTo>
                      <a:pt x="805429" y="33108"/>
                    </a:lnTo>
                    <a:cubicBezTo>
                      <a:pt x="811326" y="29420"/>
                      <a:pt x="814493" y="26262"/>
                      <a:pt x="814931" y="23633"/>
                    </a:cubicBezTo>
                    <a:cubicBezTo>
                      <a:pt x="820189" y="7877"/>
                      <a:pt x="831764" y="0"/>
                      <a:pt x="849654" y="0"/>
                    </a:cubicBezTo>
                    <a:close/>
                    <a:moveTo>
                      <a:pt x="913416" y="854851"/>
                    </a:moveTo>
                    <a:lnTo>
                      <a:pt x="907928" y="856214"/>
                    </a:lnTo>
                    <a:cubicBezTo>
                      <a:pt x="900088" y="858441"/>
                      <a:pt x="891188" y="861211"/>
                      <a:pt x="881229" y="864525"/>
                    </a:cubicBezTo>
                    <a:cubicBezTo>
                      <a:pt x="872959" y="868066"/>
                      <a:pt x="863812" y="871791"/>
                      <a:pt x="853790" y="875698"/>
                    </a:cubicBezTo>
                    <a:cubicBezTo>
                      <a:pt x="843767" y="879604"/>
                      <a:pt x="832421" y="884086"/>
                      <a:pt x="819751" y="889143"/>
                    </a:cubicBezTo>
                    <a:cubicBezTo>
                      <a:pt x="811682" y="891170"/>
                      <a:pt x="801691" y="895433"/>
                      <a:pt x="789779" y="901932"/>
                    </a:cubicBezTo>
                    <a:cubicBezTo>
                      <a:pt x="777866" y="908431"/>
                      <a:pt x="768524" y="912949"/>
                      <a:pt x="761751" y="915487"/>
                    </a:cubicBezTo>
                    <a:cubicBezTo>
                      <a:pt x="749583" y="920507"/>
                      <a:pt x="738542" y="924417"/>
                      <a:pt x="728629" y="927214"/>
                    </a:cubicBezTo>
                    <a:lnTo>
                      <a:pt x="705558" y="931643"/>
                    </a:lnTo>
                    <a:lnTo>
                      <a:pt x="705558" y="944213"/>
                    </a:lnTo>
                    <a:cubicBezTo>
                      <a:pt x="705558" y="947006"/>
                      <a:pt x="703796" y="960781"/>
                      <a:pt x="700273" y="985536"/>
                    </a:cubicBezTo>
                    <a:lnTo>
                      <a:pt x="701265" y="1003294"/>
                    </a:lnTo>
                    <a:lnTo>
                      <a:pt x="712377" y="999105"/>
                    </a:lnTo>
                    <a:cubicBezTo>
                      <a:pt x="720190" y="996102"/>
                      <a:pt x="726324" y="993852"/>
                      <a:pt x="730779" y="992355"/>
                    </a:cubicBezTo>
                    <a:cubicBezTo>
                      <a:pt x="733536" y="990511"/>
                      <a:pt x="739478" y="987134"/>
                      <a:pt x="748606" y="982223"/>
                    </a:cubicBezTo>
                    <a:cubicBezTo>
                      <a:pt x="757734" y="977312"/>
                      <a:pt x="766771" y="974856"/>
                      <a:pt x="775717" y="974856"/>
                    </a:cubicBezTo>
                    <a:lnTo>
                      <a:pt x="781330" y="974856"/>
                    </a:lnTo>
                    <a:cubicBezTo>
                      <a:pt x="785895" y="976006"/>
                      <a:pt x="790331" y="976582"/>
                      <a:pt x="794639" y="976582"/>
                    </a:cubicBezTo>
                    <a:lnTo>
                      <a:pt x="797378" y="976582"/>
                    </a:lnTo>
                    <a:cubicBezTo>
                      <a:pt x="801960" y="975431"/>
                      <a:pt x="809071" y="974856"/>
                      <a:pt x="818710" y="974856"/>
                    </a:cubicBezTo>
                    <a:cubicBezTo>
                      <a:pt x="831855" y="974856"/>
                      <a:pt x="841859" y="976582"/>
                      <a:pt x="848724" y="980032"/>
                    </a:cubicBezTo>
                    <a:cubicBezTo>
                      <a:pt x="868604" y="989963"/>
                      <a:pt x="886149" y="1000634"/>
                      <a:pt x="901356" y="1012044"/>
                    </a:cubicBezTo>
                    <a:cubicBezTo>
                      <a:pt x="909517" y="1020205"/>
                      <a:pt x="913597" y="1030483"/>
                      <a:pt x="913597" y="1042879"/>
                    </a:cubicBezTo>
                    <a:lnTo>
                      <a:pt x="909544" y="1050848"/>
                    </a:lnTo>
                    <a:cubicBezTo>
                      <a:pt x="901146" y="1064321"/>
                      <a:pt x="887080" y="1073887"/>
                      <a:pt x="867345" y="1079547"/>
                    </a:cubicBezTo>
                    <a:cubicBezTo>
                      <a:pt x="861904" y="1081701"/>
                      <a:pt x="854999" y="1083901"/>
                      <a:pt x="846629" y="1086146"/>
                    </a:cubicBezTo>
                    <a:cubicBezTo>
                      <a:pt x="838258" y="1088392"/>
                      <a:pt x="831709" y="1090683"/>
                      <a:pt x="826980" y="1093020"/>
                    </a:cubicBezTo>
                    <a:cubicBezTo>
                      <a:pt x="784133" y="1104941"/>
                      <a:pt x="757388" y="1112098"/>
                      <a:pt x="746744" y="1114489"/>
                    </a:cubicBezTo>
                    <a:lnTo>
                      <a:pt x="706653" y="1123554"/>
                    </a:lnTo>
                    <a:lnTo>
                      <a:pt x="705784" y="1151529"/>
                    </a:lnTo>
                    <a:lnTo>
                      <a:pt x="713404" y="1148453"/>
                    </a:lnTo>
                    <a:cubicBezTo>
                      <a:pt x="719191" y="1146203"/>
                      <a:pt x="722618" y="1145078"/>
                      <a:pt x="723686" y="1145078"/>
                    </a:cubicBezTo>
                    <a:cubicBezTo>
                      <a:pt x="748953" y="1134544"/>
                      <a:pt x="777177" y="1124904"/>
                      <a:pt x="808359" y="1116160"/>
                    </a:cubicBezTo>
                    <a:cubicBezTo>
                      <a:pt x="814110" y="1115192"/>
                      <a:pt x="822704" y="1114037"/>
                      <a:pt x="834141" y="1112696"/>
                    </a:cubicBezTo>
                    <a:cubicBezTo>
                      <a:pt x="845579" y="1111354"/>
                      <a:pt x="854191" y="1110683"/>
                      <a:pt x="859978" y="1110683"/>
                    </a:cubicBezTo>
                    <a:cubicBezTo>
                      <a:pt x="868504" y="1110683"/>
                      <a:pt x="874410" y="1112326"/>
                      <a:pt x="877696" y="1115612"/>
                    </a:cubicBezTo>
                    <a:cubicBezTo>
                      <a:pt x="883739" y="1118186"/>
                      <a:pt x="891475" y="1121244"/>
                      <a:pt x="900904" y="1124786"/>
                    </a:cubicBezTo>
                    <a:lnTo>
                      <a:pt x="919844" y="1132959"/>
                    </a:lnTo>
                    <a:lnTo>
                      <a:pt x="919813" y="1126456"/>
                    </a:lnTo>
                    <a:lnTo>
                      <a:pt x="919813" y="1047370"/>
                    </a:lnTo>
                    <a:cubicBezTo>
                      <a:pt x="919813" y="1038991"/>
                      <a:pt x="920101" y="1029529"/>
                      <a:pt x="920676" y="1018986"/>
                    </a:cubicBezTo>
                    <a:cubicBezTo>
                      <a:pt x="921251" y="1008443"/>
                      <a:pt x="920964" y="996006"/>
                      <a:pt x="919813" y="981675"/>
                    </a:cubicBezTo>
                    <a:cubicBezTo>
                      <a:pt x="919813" y="963054"/>
                      <a:pt x="918663" y="934309"/>
                      <a:pt x="916363" y="895442"/>
                    </a:cubicBezTo>
                    <a:cubicBezTo>
                      <a:pt x="916363" y="889581"/>
                      <a:pt x="916094" y="882288"/>
                      <a:pt x="915555" y="873562"/>
                    </a:cubicBezTo>
                    <a:cubicBezTo>
                      <a:pt x="915286" y="869198"/>
                      <a:pt x="914789" y="864313"/>
                      <a:pt x="914066" y="858904"/>
                    </a:cubicBezTo>
                    <a:lnTo>
                      <a:pt x="913416" y="854851"/>
                    </a:lnTo>
                    <a:close/>
                    <a:moveTo>
                      <a:pt x="685258" y="1158823"/>
                    </a:moveTo>
                    <a:cubicBezTo>
                      <a:pt x="684700" y="1158824"/>
                      <a:pt x="684707" y="1158824"/>
                      <a:pt x="685280" y="1158824"/>
                    </a:cubicBezTo>
                    <a:lnTo>
                      <a:pt x="685306" y="1158823"/>
                    </a:lnTo>
                    <a:lnTo>
                      <a:pt x="685258" y="1158823"/>
                    </a:lnTo>
                    <a:close/>
                    <a:moveTo>
                      <a:pt x="921481" y="1197388"/>
                    </a:moveTo>
                    <a:lnTo>
                      <a:pt x="919184" y="1198751"/>
                    </a:lnTo>
                    <a:cubicBezTo>
                      <a:pt x="913268" y="1204648"/>
                      <a:pt x="908166" y="1207596"/>
                      <a:pt x="903876" y="1207596"/>
                    </a:cubicBezTo>
                    <a:cubicBezTo>
                      <a:pt x="884214" y="1217436"/>
                      <a:pt x="868888" y="1223735"/>
                      <a:pt x="857897" y="1226491"/>
                    </a:cubicBezTo>
                    <a:cubicBezTo>
                      <a:pt x="850850" y="1228792"/>
                      <a:pt x="843525" y="1230900"/>
                      <a:pt x="835921" y="1232817"/>
                    </a:cubicBezTo>
                    <a:cubicBezTo>
                      <a:pt x="828318" y="1234734"/>
                      <a:pt x="822836" y="1236952"/>
                      <a:pt x="819477" y="1239472"/>
                    </a:cubicBezTo>
                    <a:cubicBezTo>
                      <a:pt x="811043" y="1246500"/>
                      <a:pt x="801138" y="1250644"/>
                      <a:pt x="789765" y="1251904"/>
                    </a:cubicBezTo>
                    <a:cubicBezTo>
                      <a:pt x="778391" y="1253164"/>
                      <a:pt x="770678" y="1254305"/>
                      <a:pt x="766625" y="1255327"/>
                    </a:cubicBezTo>
                    <a:cubicBezTo>
                      <a:pt x="756110" y="1260019"/>
                      <a:pt x="743476" y="1262981"/>
                      <a:pt x="728725" y="1264213"/>
                    </a:cubicBezTo>
                    <a:cubicBezTo>
                      <a:pt x="721350" y="1264829"/>
                      <a:pt x="715275" y="1265292"/>
                      <a:pt x="710501" y="1265600"/>
                    </a:cubicBezTo>
                    <a:lnTo>
                      <a:pt x="704944" y="1265911"/>
                    </a:lnTo>
                    <a:lnTo>
                      <a:pt x="703846" y="1278576"/>
                    </a:lnTo>
                    <a:cubicBezTo>
                      <a:pt x="702705" y="1284309"/>
                      <a:pt x="702135" y="1289767"/>
                      <a:pt x="702135" y="1294952"/>
                    </a:cubicBezTo>
                    <a:lnTo>
                      <a:pt x="702135" y="1318082"/>
                    </a:lnTo>
                    <a:lnTo>
                      <a:pt x="730231" y="1310096"/>
                    </a:lnTo>
                    <a:cubicBezTo>
                      <a:pt x="751956" y="1304984"/>
                      <a:pt x="769281" y="1299735"/>
                      <a:pt x="782207" y="1294350"/>
                    </a:cubicBezTo>
                    <a:cubicBezTo>
                      <a:pt x="823064" y="1282547"/>
                      <a:pt x="859701" y="1275463"/>
                      <a:pt x="892117" y="1273098"/>
                    </a:cubicBezTo>
                    <a:lnTo>
                      <a:pt x="922207" y="1272329"/>
                    </a:lnTo>
                    <a:lnTo>
                      <a:pt x="923250" y="1261160"/>
                    </a:lnTo>
                    <a:cubicBezTo>
                      <a:pt x="924391" y="1256012"/>
                      <a:pt x="924962" y="1251959"/>
                      <a:pt x="924962" y="1249001"/>
                    </a:cubicBezTo>
                    <a:cubicBezTo>
                      <a:pt x="922680" y="1237536"/>
                      <a:pt x="921538" y="1220658"/>
                      <a:pt x="921538" y="1198368"/>
                    </a:cubicBezTo>
                    <a:lnTo>
                      <a:pt x="921481" y="1197388"/>
                    </a:lnTo>
                    <a:close/>
                    <a:moveTo>
                      <a:pt x="922058" y="1273914"/>
                    </a:moveTo>
                    <a:lnTo>
                      <a:pt x="921936" y="1274099"/>
                    </a:lnTo>
                    <a:cubicBezTo>
                      <a:pt x="921671" y="1275295"/>
                      <a:pt x="921538" y="1277088"/>
                      <a:pt x="921538" y="1279480"/>
                    </a:cubicBezTo>
                    <a:lnTo>
                      <a:pt x="922058" y="1273914"/>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sp>
            <p:nvSpPr>
              <p:cNvPr id="107" name="文本框 106">
                <a:extLst>
                  <a:ext uri="{FF2B5EF4-FFF2-40B4-BE49-F238E27FC236}">
                    <a16:creationId xmlns:a16="http://schemas.microsoft.com/office/drawing/2014/main" id="{57FF5C9C-312B-1AC6-5628-07CA6F7EB41D}"/>
                  </a:ext>
                </a:extLst>
              </p:cNvPr>
              <p:cNvSpPr txBox="1"/>
              <p:nvPr>
                <p:custDataLst>
                  <p:tags r:id="rId2"/>
                </p:custDataLst>
              </p:nvPr>
            </p:nvSpPr>
            <p:spPr>
              <a:xfrm>
                <a:off x="9107492" y="4294610"/>
                <a:ext cx="520" cy="5566"/>
              </a:xfrm>
              <a:custGeom>
                <a:avLst/>
                <a:gdLst/>
                <a:ahLst/>
                <a:cxnLst/>
                <a:rect l="l" t="t" r="r" b="b"/>
                <a:pathLst>
                  <a:path w="520" h="5566">
                    <a:moveTo>
                      <a:pt x="520" y="0"/>
                    </a:moveTo>
                    <a:lnTo>
                      <a:pt x="0" y="5566"/>
                    </a:lnTo>
                    <a:cubicBezTo>
                      <a:pt x="0" y="3174"/>
                      <a:pt x="133" y="1381"/>
                      <a:pt x="398" y="185"/>
                    </a:cubicBezTo>
                    <a:lnTo>
                      <a:pt x="520" y="0"/>
                    </a:lnTo>
                    <a:close/>
                  </a:path>
                </a:pathLst>
              </a:custGeom>
              <a:gradFill flip="none" rotWithShape="1">
                <a:gsLst>
                  <a:gs pos="2655">
                    <a:srgbClr val="145389"/>
                  </a:gs>
                  <a:gs pos="55000">
                    <a:srgbClr val="145389">
                      <a:alpha val="49000"/>
                    </a:srgbClr>
                  </a:gs>
                  <a:gs pos="100000">
                    <a:srgbClr val="145389">
                      <a:alpha val="0"/>
                    </a:srgbClr>
                  </a:gs>
                </a:gsLst>
                <a:lin ang="0" scaled="1"/>
                <a:tileRect/>
              </a:gradFill>
              <a:ln w="12700">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3800" b="1" dirty="0">
                  <a:ln w="12700">
                    <a:noFill/>
                    <a:prstDash val="solid"/>
                  </a:ln>
                  <a:gradFill flip="none" rotWithShape="1">
                    <a:gsLst>
                      <a:gs pos="2655">
                        <a:srgbClr val="145389"/>
                      </a:gs>
                      <a:gs pos="55000">
                        <a:srgbClr val="145389">
                          <a:alpha val="49000"/>
                        </a:srgbClr>
                      </a:gs>
                      <a:gs pos="100000">
                        <a:srgbClr val="145389">
                          <a:alpha val="0"/>
                        </a:srgbClr>
                      </a:gs>
                    </a:gsLst>
                    <a:lin ang="0" scaled="1"/>
                    <a:tileRect/>
                  </a:gradFill>
                  <a:latin typeface="演示秋鸿楷" panose="00000500000000000000" pitchFamily="2" charset="-122"/>
                  <a:ea typeface="演示秋鸿楷" panose="00000500000000000000" pitchFamily="2" charset="-122"/>
                  <a:cs typeface="+mn-ea"/>
                  <a:sym typeface="+mn-lt"/>
                </a:endParaRPr>
              </a:p>
            </p:txBody>
          </p:sp>
        </p:grpSp>
      </p:grpSp>
      <p:sp>
        <p:nvSpPr>
          <p:cNvPr id="2" name="文本框 1">
            <a:extLst>
              <a:ext uri="{FF2B5EF4-FFF2-40B4-BE49-F238E27FC236}">
                <a16:creationId xmlns:a16="http://schemas.microsoft.com/office/drawing/2014/main" id="{6E375A22-7AAB-42D2-62E7-809148BB0B2F}"/>
              </a:ext>
            </a:extLst>
          </p:cNvPr>
          <p:cNvSpPr txBox="1"/>
          <p:nvPr/>
        </p:nvSpPr>
        <p:spPr>
          <a:xfrm>
            <a:off x="7349034" y="4979597"/>
            <a:ext cx="4504765" cy="769441"/>
          </a:xfrm>
          <a:prstGeom prst="rect">
            <a:avLst/>
          </a:prstGeom>
          <a:noFill/>
        </p:spPr>
        <p:txBody>
          <a:bodyPr wrap="square" rtlCol="0">
            <a:spAutoFit/>
          </a:bodyPr>
          <a:lstStyle/>
          <a:p>
            <a:r>
              <a:rPr lang="zh-CN" altLang="en-US" sz="4400" dirty="0">
                <a:latin typeface="华文新魏" panose="02010800040101010101" pitchFamily="2" charset="-122"/>
                <a:ea typeface="华文新魏" panose="02010800040101010101" pitchFamily="2" charset="-122"/>
              </a:rPr>
              <a:t>请大家批评指正！</a:t>
            </a:r>
          </a:p>
        </p:txBody>
      </p:sp>
    </p:spTree>
    <p:extLst>
      <p:ext uri="{BB962C8B-B14F-4D97-AF65-F5344CB8AC3E}">
        <p14:creationId xmlns:p14="http://schemas.microsoft.com/office/powerpoint/2010/main" val="315079408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论文学习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1395307" y="2018453"/>
            <a:ext cx="9137227" cy="1754326"/>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基于深度学习的目标检测算法 </a:t>
            </a:r>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实现</a:t>
            </a:r>
            <a:r>
              <a:rPr lang="en-US" altLang="zh-CN" sz="3600" dirty="0">
                <a:latin typeface="华文新魏" panose="02010800040101010101" pitchFamily="2" charset="-122"/>
                <a:ea typeface="华文新魏" panose="02010800040101010101" pitchFamily="2" charset="-122"/>
              </a:rPr>
              <a:t>》</a:t>
            </a:r>
          </a:p>
          <a:p>
            <a:pPr algn="r"/>
            <a:endParaRPr lang="en-US" altLang="zh-CN" sz="3600" dirty="0">
              <a:latin typeface="华文新魏" panose="02010800040101010101" pitchFamily="2" charset="-122"/>
              <a:ea typeface="华文新魏" panose="02010800040101010101" pitchFamily="2" charset="-122"/>
            </a:endParaRPr>
          </a:p>
          <a:p>
            <a:pPr algn="r"/>
            <a:r>
              <a:rPr lang="zh-CN" altLang="en-US" sz="3600" dirty="0">
                <a:latin typeface="华文新魏" panose="02010800040101010101" pitchFamily="2" charset="-122"/>
                <a:ea typeface="华文新魏" panose="02010800040101010101" pitchFamily="2" charset="-122"/>
              </a:rPr>
              <a:t>邹丹音  </a:t>
            </a:r>
            <a:endParaRPr lang="zh-CN" altLang="en-US"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967CF9BD-82B4-5F2B-B8D9-F7BA2599B781}"/>
              </a:ext>
            </a:extLst>
          </p:cNvPr>
          <p:cNvSpPr txBox="1"/>
          <p:nvPr/>
        </p:nvSpPr>
        <p:spPr>
          <a:xfrm>
            <a:off x="1849121" y="4477173"/>
            <a:ext cx="2357120"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深度学习？</a:t>
            </a:r>
          </a:p>
        </p:txBody>
      </p:sp>
      <p:sp>
        <p:nvSpPr>
          <p:cNvPr id="7" name="文本框 6">
            <a:extLst>
              <a:ext uri="{FF2B5EF4-FFF2-40B4-BE49-F238E27FC236}">
                <a16:creationId xmlns:a16="http://schemas.microsoft.com/office/drawing/2014/main" id="{365B5A7C-2E0C-94FE-C62D-D0E5854DC58C}"/>
              </a:ext>
            </a:extLst>
          </p:cNvPr>
          <p:cNvSpPr txBox="1"/>
          <p:nvPr/>
        </p:nvSpPr>
        <p:spPr>
          <a:xfrm>
            <a:off x="4660054" y="4477173"/>
            <a:ext cx="2357120"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目标检测？</a:t>
            </a:r>
          </a:p>
        </p:txBody>
      </p:sp>
      <p:sp>
        <p:nvSpPr>
          <p:cNvPr id="8" name="文本框 7">
            <a:extLst>
              <a:ext uri="{FF2B5EF4-FFF2-40B4-BE49-F238E27FC236}">
                <a16:creationId xmlns:a16="http://schemas.microsoft.com/office/drawing/2014/main" id="{C5612B9F-CDEE-FDDE-02DA-74D8924A90AE}"/>
              </a:ext>
            </a:extLst>
          </p:cNvPr>
          <p:cNvSpPr txBox="1"/>
          <p:nvPr/>
        </p:nvSpPr>
        <p:spPr>
          <a:xfrm>
            <a:off x="7406641" y="4477172"/>
            <a:ext cx="2357120" cy="646331"/>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FPGA</a:t>
            </a:r>
            <a:r>
              <a:rPr lang="zh-CN" altLang="en-US" sz="3600" dirty="0">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9330741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A2371C9-F655-7395-0BA6-646713D79C5E}"/>
              </a:ext>
            </a:extLst>
          </p:cNvPr>
          <p:cNvSpPr txBox="1"/>
          <p:nvPr/>
        </p:nvSpPr>
        <p:spPr>
          <a:xfrm>
            <a:off x="6593841" y="531471"/>
            <a:ext cx="4047566" cy="1200329"/>
          </a:xfrm>
          <a:prstGeom prst="rect">
            <a:avLst/>
          </a:prstGeom>
          <a:noFill/>
        </p:spPr>
        <p:txBody>
          <a:bodyPr wrap="square" rtlCol="0">
            <a:spAutoFit/>
          </a:bodyPr>
          <a:lstStyle/>
          <a:p>
            <a:r>
              <a:rPr lang="zh-CN" altLang="en-US" dirty="0"/>
              <a:t>深度学习</a:t>
            </a:r>
            <a:r>
              <a:rPr lang="zh-CN" altLang="en-US" dirty="0">
                <a:solidFill>
                  <a:srgbClr val="FF0000"/>
                </a:solidFill>
              </a:rPr>
              <a:t>是神经网络的发展</a:t>
            </a:r>
            <a:r>
              <a:rPr lang="zh-CN" altLang="en-US" dirty="0"/>
              <a:t>，其动机在于</a:t>
            </a:r>
            <a:r>
              <a:rPr lang="zh-CN" altLang="en-US" dirty="0">
                <a:solidFill>
                  <a:srgbClr val="FF0000"/>
                </a:solidFill>
              </a:rPr>
              <a:t>建立、模拟人脑进行分析学习的神经网络</a:t>
            </a:r>
            <a:r>
              <a:rPr lang="zh-CN" altLang="en-US" dirty="0"/>
              <a:t>，它模仿人脑的机制来解释数据，例如图像，声音和文本。</a:t>
            </a:r>
          </a:p>
        </p:txBody>
      </p:sp>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深度学习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2025228" y="1747519"/>
            <a:ext cx="9137227"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人工智能    机器学习    神经网络  深度学习</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6C2FE8D5-D1A6-3727-04F6-8E251C373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85" y="2320058"/>
            <a:ext cx="9055947" cy="4035216"/>
          </a:xfrm>
          <a:prstGeom prst="rect">
            <a:avLst/>
          </a:prstGeom>
        </p:spPr>
      </p:pic>
      <p:sp>
        <p:nvSpPr>
          <p:cNvPr id="2" name="文本框 1">
            <a:extLst>
              <a:ext uri="{FF2B5EF4-FFF2-40B4-BE49-F238E27FC236}">
                <a16:creationId xmlns:a16="http://schemas.microsoft.com/office/drawing/2014/main" id="{8E2F3EA4-0B52-D969-632F-EDE46E2A0A4E}"/>
              </a:ext>
            </a:extLst>
          </p:cNvPr>
          <p:cNvSpPr txBox="1"/>
          <p:nvPr/>
        </p:nvSpPr>
        <p:spPr>
          <a:xfrm>
            <a:off x="4225266" y="2307049"/>
            <a:ext cx="2200039" cy="307777"/>
          </a:xfrm>
          <a:prstGeom prst="rect">
            <a:avLst/>
          </a:prstGeom>
          <a:noFill/>
        </p:spPr>
        <p:txBody>
          <a:bodyPr wrap="square" rtlCol="0">
            <a:spAutoFit/>
          </a:bodyPr>
          <a:lstStyle/>
          <a:p>
            <a:r>
              <a:rPr lang="zh-CN" altLang="en-US" sz="1400" dirty="0"/>
              <a:t>实现人工智能的方法之一</a:t>
            </a:r>
          </a:p>
        </p:txBody>
      </p:sp>
      <p:sp>
        <p:nvSpPr>
          <p:cNvPr id="6" name="文本框 5">
            <a:extLst>
              <a:ext uri="{FF2B5EF4-FFF2-40B4-BE49-F238E27FC236}">
                <a16:creationId xmlns:a16="http://schemas.microsoft.com/office/drawing/2014/main" id="{C46C114C-C36C-F73F-BA16-4BED8D4DA8D4}"/>
              </a:ext>
            </a:extLst>
          </p:cNvPr>
          <p:cNvSpPr txBox="1"/>
          <p:nvPr/>
        </p:nvSpPr>
        <p:spPr>
          <a:xfrm>
            <a:off x="6593841" y="2320057"/>
            <a:ext cx="2200039" cy="307777"/>
          </a:xfrm>
          <a:prstGeom prst="rect">
            <a:avLst/>
          </a:prstGeom>
          <a:noFill/>
        </p:spPr>
        <p:txBody>
          <a:bodyPr wrap="square" rtlCol="0">
            <a:spAutoFit/>
          </a:bodyPr>
          <a:lstStyle/>
          <a:p>
            <a:r>
              <a:rPr lang="zh-CN" altLang="en-US" sz="1400" dirty="0"/>
              <a:t>实现机器学习的方法之一</a:t>
            </a:r>
          </a:p>
        </p:txBody>
      </p:sp>
      <p:sp>
        <p:nvSpPr>
          <p:cNvPr id="9" name="文本框 8">
            <a:extLst>
              <a:ext uri="{FF2B5EF4-FFF2-40B4-BE49-F238E27FC236}">
                <a16:creationId xmlns:a16="http://schemas.microsoft.com/office/drawing/2014/main" id="{F01EBDAB-24D1-9189-9E20-AC5EDC7DEF73}"/>
              </a:ext>
            </a:extLst>
          </p:cNvPr>
          <p:cNvSpPr txBox="1"/>
          <p:nvPr/>
        </p:nvSpPr>
        <p:spPr>
          <a:xfrm>
            <a:off x="8793880" y="2300012"/>
            <a:ext cx="2200039" cy="307777"/>
          </a:xfrm>
          <a:prstGeom prst="rect">
            <a:avLst/>
          </a:prstGeom>
          <a:noFill/>
        </p:spPr>
        <p:txBody>
          <a:bodyPr wrap="square" rtlCol="0">
            <a:spAutoFit/>
          </a:bodyPr>
          <a:lstStyle/>
          <a:p>
            <a:r>
              <a:rPr lang="zh-CN" altLang="en-US" sz="1400" dirty="0"/>
              <a:t>一种机器学习的技术</a:t>
            </a:r>
          </a:p>
        </p:txBody>
      </p:sp>
      <p:pic>
        <p:nvPicPr>
          <p:cNvPr id="8" name="图片 7">
            <a:extLst>
              <a:ext uri="{FF2B5EF4-FFF2-40B4-BE49-F238E27FC236}">
                <a16:creationId xmlns:a16="http://schemas.microsoft.com/office/drawing/2014/main" id="{78E98EE1-C49E-8446-EE89-78D56D66717F}"/>
              </a:ext>
            </a:extLst>
          </p:cNvPr>
          <p:cNvPicPr>
            <a:picLocks noChangeAspect="1"/>
          </p:cNvPicPr>
          <p:nvPr/>
        </p:nvPicPr>
        <p:blipFill>
          <a:blip r:embed="rId3"/>
          <a:stretch>
            <a:fillRect/>
          </a:stretch>
        </p:blipFill>
        <p:spPr>
          <a:xfrm>
            <a:off x="806240" y="1049938"/>
            <a:ext cx="10010775" cy="5667375"/>
          </a:xfrm>
          <a:prstGeom prst="rect">
            <a:avLst/>
          </a:prstGeom>
        </p:spPr>
      </p:pic>
    </p:spTree>
    <p:extLst>
      <p:ext uri="{BB962C8B-B14F-4D97-AF65-F5344CB8AC3E}">
        <p14:creationId xmlns:p14="http://schemas.microsoft.com/office/powerpoint/2010/main" val="18675499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神经网络</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505310" y="1437306"/>
            <a:ext cx="3623733" cy="2862322"/>
          </a:xfrm>
          <a:prstGeom prst="rect">
            <a:avLst/>
          </a:prstGeom>
          <a:noFill/>
        </p:spPr>
        <p:txBody>
          <a:bodyPr wrap="square" rtlCol="0">
            <a:spAutoFit/>
          </a:bodyPr>
          <a:lstStyle/>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一门重要的机器学习技术、实现方法  </a:t>
            </a:r>
            <a:endParaRPr lang="en-US" altLang="zh-CN" sz="3600" dirty="0">
              <a:latin typeface="华文新魏" panose="02010800040101010101" pitchFamily="2" charset="-122"/>
              <a:ea typeface="华文新魏" panose="02010800040101010101" pitchFamily="2" charset="-122"/>
            </a:endParaRPr>
          </a:p>
          <a:p>
            <a:r>
              <a:rPr lang="en-US" altLang="zh-CN" sz="3600" dirty="0">
                <a:latin typeface="华文新魏" panose="02010800040101010101" pitchFamily="2" charset="-122"/>
                <a:ea typeface="华文新魏" panose="02010800040101010101" pitchFamily="2" charset="-122"/>
              </a:rPr>
              <a:t>·</a:t>
            </a:r>
            <a:r>
              <a:rPr lang="zh-CN" altLang="en-US" sz="3600" dirty="0">
                <a:latin typeface="华文新魏" panose="02010800040101010101" pitchFamily="2" charset="-122"/>
                <a:ea typeface="华文新魏" panose="02010800040101010101" pitchFamily="2" charset="-122"/>
              </a:rPr>
              <a:t>通过一组算法模拟人脑</a:t>
            </a:r>
            <a:endParaRPr lang="zh-CN" altLang="en-US" dirty="0">
              <a:latin typeface="华文新魏" panose="02010800040101010101" pitchFamily="2" charset="-122"/>
              <a:ea typeface="华文新魏" panose="02010800040101010101" pitchFamily="2" charset="-122"/>
            </a:endParaRPr>
          </a:p>
        </p:txBody>
      </p:sp>
      <p:pic>
        <p:nvPicPr>
          <p:cNvPr id="2050" name="Picture 2" descr="preview">
            <a:extLst>
              <a:ext uri="{FF2B5EF4-FFF2-40B4-BE49-F238E27FC236}">
                <a16:creationId xmlns:a16="http://schemas.microsoft.com/office/drawing/2014/main" id="{012E7B09-EC95-86F6-2216-FE33A2CA5B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2013" y="0"/>
            <a:ext cx="7519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799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7C736-1B2E-2EED-03DE-1B8043B73F6D}"/>
              </a:ext>
            </a:extLst>
          </p:cNvPr>
          <p:cNvSpPr txBox="1"/>
          <p:nvPr/>
        </p:nvSpPr>
        <p:spPr>
          <a:xfrm>
            <a:off x="142240" y="203200"/>
            <a:ext cx="4741333" cy="923330"/>
          </a:xfrm>
          <a:prstGeom prst="rect">
            <a:avLst/>
          </a:prstGeom>
          <a:noFill/>
        </p:spPr>
        <p:txBody>
          <a:bodyPr wrap="square" rtlCol="0">
            <a:spAutoFit/>
          </a:bodyPr>
          <a:lstStyle/>
          <a:p>
            <a:r>
              <a:rPr lang="zh-CN" altLang="en-US" sz="5400" dirty="0">
                <a:latin typeface="华文新魏" panose="02010800040101010101" pitchFamily="2" charset="-122"/>
                <a:ea typeface="华文新魏" panose="02010800040101010101" pitchFamily="2" charset="-122"/>
              </a:rPr>
              <a:t>深度学习</a:t>
            </a:r>
            <a:endParaRPr lang="zh-CN" altLang="en-US"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39B159C3-42AB-10FE-482E-2594ADF030AB}"/>
              </a:ext>
            </a:extLst>
          </p:cNvPr>
          <p:cNvSpPr txBox="1"/>
          <p:nvPr/>
        </p:nvSpPr>
        <p:spPr>
          <a:xfrm>
            <a:off x="2025228" y="1747519"/>
            <a:ext cx="9137227"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人工智能    机器学习    神经网络  深度学习</a:t>
            </a:r>
            <a:endParaRPr lang="zh-CN" altLang="en-US"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6C2FE8D5-D1A6-3727-04F6-8E251C373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85" y="2320058"/>
            <a:ext cx="9055947" cy="4035216"/>
          </a:xfrm>
          <a:prstGeom prst="rect">
            <a:avLst/>
          </a:prstGeom>
        </p:spPr>
      </p:pic>
      <p:sp>
        <p:nvSpPr>
          <p:cNvPr id="6" name="文本框 5">
            <a:extLst>
              <a:ext uri="{FF2B5EF4-FFF2-40B4-BE49-F238E27FC236}">
                <a16:creationId xmlns:a16="http://schemas.microsoft.com/office/drawing/2014/main" id="{A088F33B-49BE-1CA0-454F-92680A194577}"/>
              </a:ext>
            </a:extLst>
          </p:cNvPr>
          <p:cNvSpPr txBox="1"/>
          <p:nvPr/>
        </p:nvSpPr>
        <p:spPr>
          <a:xfrm>
            <a:off x="4225266" y="2307049"/>
            <a:ext cx="2200039" cy="307777"/>
          </a:xfrm>
          <a:prstGeom prst="rect">
            <a:avLst/>
          </a:prstGeom>
          <a:noFill/>
        </p:spPr>
        <p:txBody>
          <a:bodyPr wrap="square" rtlCol="0">
            <a:spAutoFit/>
          </a:bodyPr>
          <a:lstStyle/>
          <a:p>
            <a:r>
              <a:rPr lang="zh-CN" altLang="en-US" sz="1400" dirty="0"/>
              <a:t>实现人工智能的方法之一</a:t>
            </a:r>
          </a:p>
        </p:txBody>
      </p:sp>
      <p:sp>
        <p:nvSpPr>
          <p:cNvPr id="7" name="文本框 6">
            <a:extLst>
              <a:ext uri="{FF2B5EF4-FFF2-40B4-BE49-F238E27FC236}">
                <a16:creationId xmlns:a16="http://schemas.microsoft.com/office/drawing/2014/main" id="{83562290-1AF2-75CD-6917-4D617C2B819F}"/>
              </a:ext>
            </a:extLst>
          </p:cNvPr>
          <p:cNvSpPr txBox="1"/>
          <p:nvPr/>
        </p:nvSpPr>
        <p:spPr>
          <a:xfrm>
            <a:off x="6593841" y="2320057"/>
            <a:ext cx="2200039" cy="307777"/>
          </a:xfrm>
          <a:prstGeom prst="rect">
            <a:avLst/>
          </a:prstGeom>
          <a:noFill/>
        </p:spPr>
        <p:txBody>
          <a:bodyPr wrap="square" rtlCol="0">
            <a:spAutoFit/>
          </a:bodyPr>
          <a:lstStyle/>
          <a:p>
            <a:r>
              <a:rPr lang="zh-CN" altLang="en-US" sz="1400" dirty="0"/>
              <a:t>实现机器学习的方法之一</a:t>
            </a:r>
          </a:p>
        </p:txBody>
      </p:sp>
      <p:sp>
        <p:nvSpPr>
          <p:cNvPr id="8" name="文本框 7">
            <a:extLst>
              <a:ext uri="{FF2B5EF4-FFF2-40B4-BE49-F238E27FC236}">
                <a16:creationId xmlns:a16="http://schemas.microsoft.com/office/drawing/2014/main" id="{BBDA9DCA-6E62-4406-0831-416F6053F26D}"/>
              </a:ext>
            </a:extLst>
          </p:cNvPr>
          <p:cNvSpPr txBox="1"/>
          <p:nvPr/>
        </p:nvSpPr>
        <p:spPr>
          <a:xfrm>
            <a:off x="8766586" y="2320057"/>
            <a:ext cx="2200039" cy="307777"/>
          </a:xfrm>
          <a:prstGeom prst="rect">
            <a:avLst/>
          </a:prstGeom>
          <a:noFill/>
        </p:spPr>
        <p:txBody>
          <a:bodyPr wrap="square" rtlCol="0">
            <a:spAutoFit/>
          </a:bodyPr>
          <a:lstStyle/>
          <a:p>
            <a:r>
              <a:rPr lang="zh-CN" altLang="en-US" sz="1400" dirty="0"/>
              <a:t>一种机器学习的技术</a:t>
            </a:r>
          </a:p>
        </p:txBody>
      </p:sp>
    </p:spTree>
    <p:extLst>
      <p:ext uri="{BB962C8B-B14F-4D97-AF65-F5344CB8AC3E}">
        <p14:creationId xmlns:p14="http://schemas.microsoft.com/office/powerpoint/2010/main" val="9363825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9B159C3-42AB-10FE-482E-2594ADF030AB}"/>
              </a:ext>
            </a:extLst>
          </p:cNvPr>
          <p:cNvSpPr txBox="1"/>
          <p:nvPr/>
        </p:nvSpPr>
        <p:spPr>
          <a:xfrm>
            <a:off x="555413" y="282847"/>
            <a:ext cx="11196319" cy="1200329"/>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机器学习：通过</a:t>
            </a:r>
            <a:r>
              <a:rPr lang="zh-CN" altLang="en-US" sz="3600" dirty="0">
                <a:solidFill>
                  <a:srgbClr val="FF0000"/>
                </a:solidFill>
                <a:latin typeface="华文新魏" panose="02010800040101010101" pitchFamily="2" charset="-122"/>
                <a:ea typeface="华文新魏" panose="02010800040101010101" pitchFamily="2" charset="-122"/>
              </a:rPr>
              <a:t>训练集</a:t>
            </a:r>
            <a:r>
              <a:rPr lang="zh-CN" altLang="en-US" sz="3600" dirty="0">
                <a:latin typeface="华文新魏" panose="02010800040101010101" pitchFamily="2" charset="-122"/>
                <a:ea typeface="华文新魏" panose="02010800040101010101" pitchFamily="2" charset="-122"/>
              </a:rPr>
              <a:t>，不断识别</a:t>
            </a:r>
            <a:r>
              <a:rPr lang="zh-CN" altLang="en-US" sz="3600" dirty="0">
                <a:solidFill>
                  <a:srgbClr val="FF0000"/>
                </a:solidFill>
                <a:latin typeface="华文新魏" panose="02010800040101010101" pitchFamily="2" charset="-122"/>
                <a:ea typeface="华文新魏" panose="02010800040101010101" pitchFamily="2" charset="-122"/>
              </a:rPr>
              <a:t>特征</a:t>
            </a:r>
            <a:r>
              <a:rPr lang="zh-CN" altLang="en-US" sz="3600" dirty="0">
                <a:latin typeface="华文新魏" panose="02010800040101010101" pitchFamily="2" charset="-122"/>
                <a:ea typeface="华文新魏" panose="02010800040101010101" pitchFamily="2" charset="-122"/>
              </a:rPr>
              <a:t>，不断</a:t>
            </a:r>
            <a:r>
              <a:rPr lang="zh-CN" altLang="en-US" sz="3600" dirty="0">
                <a:solidFill>
                  <a:srgbClr val="FF0000"/>
                </a:solidFill>
                <a:latin typeface="华文新魏" panose="02010800040101010101" pitchFamily="2" charset="-122"/>
                <a:ea typeface="华文新魏" panose="02010800040101010101" pitchFamily="2" charset="-122"/>
              </a:rPr>
              <a:t>建模</a:t>
            </a:r>
            <a:r>
              <a:rPr lang="zh-CN" altLang="en-US" sz="3600" dirty="0">
                <a:latin typeface="华文新魏" panose="02010800040101010101" pitchFamily="2" charset="-122"/>
                <a:ea typeface="华文新魏" panose="02010800040101010101" pitchFamily="2" charset="-122"/>
              </a:rPr>
              <a:t>，最后形成有效的</a:t>
            </a:r>
            <a:r>
              <a:rPr lang="zh-CN" altLang="en-US" sz="3600" dirty="0">
                <a:solidFill>
                  <a:srgbClr val="FF0000"/>
                </a:solidFill>
                <a:latin typeface="华文新魏" panose="02010800040101010101" pitchFamily="2" charset="-122"/>
                <a:ea typeface="华文新魏" panose="02010800040101010101" pitchFamily="2" charset="-122"/>
              </a:rPr>
              <a:t>模型</a:t>
            </a:r>
            <a:endParaRPr lang="zh-CN" altLang="en-US" dirty="0">
              <a:solidFill>
                <a:srgbClr val="FF0000"/>
              </a:solidFill>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967CF9BD-82B4-5F2B-B8D9-F7BA2599B781}"/>
              </a:ext>
            </a:extLst>
          </p:cNvPr>
          <p:cNvSpPr txBox="1"/>
          <p:nvPr/>
        </p:nvSpPr>
        <p:spPr>
          <a:xfrm>
            <a:off x="484294" y="4864583"/>
            <a:ext cx="9543626" cy="1938992"/>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（监督学习）</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认字的卡片</a:t>
            </a:r>
            <a:r>
              <a:rPr lang="en-US" altLang="zh-CN"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训练集</a:t>
            </a:r>
          </a:p>
          <a:p>
            <a:r>
              <a:rPr lang="zh-CN" altLang="en-US" sz="2400" dirty="0">
                <a:latin typeface="华文新魏" panose="02010800040101010101" pitchFamily="2" charset="-122"/>
                <a:ea typeface="华文新魏" panose="02010800040101010101" pitchFamily="2" charset="-122"/>
              </a:rPr>
              <a:t>“一条横线，两条横线”（ 区分不同汉字的属性）</a:t>
            </a:r>
            <a:r>
              <a:rPr lang="en-US" altLang="zh-CN"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特征</a:t>
            </a:r>
          </a:p>
          <a:p>
            <a:r>
              <a:rPr lang="zh-CN" altLang="en-US" sz="2400" dirty="0">
                <a:latin typeface="华文新魏" panose="02010800040101010101" pitchFamily="2" charset="-122"/>
                <a:ea typeface="华文新魏" panose="02010800040101010101" pitchFamily="2" charset="-122"/>
              </a:rPr>
              <a:t>不断学习的过程</a:t>
            </a:r>
            <a:r>
              <a:rPr lang="en-US" altLang="zh-CN"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建模</a:t>
            </a:r>
          </a:p>
          <a:p>
            <a:r>
              <a:rPr lang="zh-CN" altLang="en-US" sz="2400" dirty="0">
                <a:latin typeface="华文新魏" panose="02010800040101010101" pitchFamily="2" charset="-122"/>
                <a:ea typeface="华文新魏" panose="02010800040101010101" pitchFamily="2" charset="-122"/>
              </a:rPr>
              <a:t>学会了识字后总结出来的规律</a:t>
            </a:r>
            <a:r>
              <a:rPr lang="en-US" altLang="zh-CN" sz="2400" dirty="0">
                <a:latin typeface="华文新魏" panose="02010800040101010101" pitchFamily="2" charset="-122"/>
                <a:ea typeface="华文新魏" panose="02010800040101010101" pitchFamily="2" charset="-122"/>
              </a:rPr>
              <a:t>——</a:t>
            </a:r>
            <a:r>
              <a:rPr lang="zh-CN" altLang="en-US" sz="2400" dirty="0">
                <a:solidFill>
                  <a:srgbClr val="FF0000"/>
                </a:solidFill>
                <a:latin typeface="华文新魏" panose="02010800040101010101" pitchFamily="2" charset="-122"/>
                <a:ea typeface="华文新魏" panose="02010800040101010101" pitchFamily="2" charset="-122"/>
              </a:rPr>
              <a:t>模型</a:t>
            </a:r>
          </a:p>
        </p:txBody>
      </p:sp>
      <p:pic>
        <p:nvPicPr>
          <p:cNvPr id="1026" name="Picture 2" descr="机器学习原理说明4">
            <a:extLst>
              <a:ext uri="{FF2B5EF4-FFF2-40B4-BE49-F238E27FC236}">
                <a16:creationId xmlns:a16="http://schemas.microsoft.com/office/drawing/2014/main" id="{D2A0C2FE-0924-AE5E-ED67-6AC25AE0C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107" y="1023921"/>
            <a:ext cx="6823802" cy="4549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机器学习的基本思路">
            <a:extLst>
              <a:ext uri="{FF2B5EF4-FFF2-40B4-BE49-F238E27FC236}">
                <a16:creationId xmlns:a16="http://schemas.microsoft.com/office/drawing/2014/main" id="{D8E6F71E-E23E-6077-FFC4-41AA69B6F2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6" t="10101" r="15833" b="14340"/>
          <a:stretch/>
        </p:blipFill>
        <p:spPr bwMode="auto">
          <a:xfrm>
            <a:off x="27094" y="1958641"/>
            <a:ext cx="5229013" cy="234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0131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67CF9BD-82B4-5F2B-B8D9-F7BA2599B781}"/>
              </a:ext>
            </a:extLst>
          </p:cNvPr>
          <p:cNvSpPr txBox="1"/>
          <p:nvPr/>
        </p:nvSpPr>
        <p:spPr>
          <a:xfrm>
            <a:off x="1016001" y="562186"/>
            <a:ext cx="2357120"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监督学习</a:t>
            </a:r>
          </a:p>
        </p:txBody>
      </p:sp>
      <p:sp>
        <p:nvSpPr>
          <p:cNvPr id="7" name="文本框 6">
            <a:extLst>
              <a:ext uri="{FF2B5EF4-FFF2-40B4-BE49-F238E27FC236}">
                <a16:creationId xmlns:a16="http://schemas.microsoft.com/office/drawing/2014/main" id="{365B5A7C-2E0C-94FE-C62D-D0E5854DC58C}"/>
              </a:ext>
            </a:extLst>
          </p:cNvPr>
          <p:cNvSpPr txBox="1"/>
          <p:nvPr/>
        </p:nvSpPr>
        <p:spPr>
          <a:xfrm>
            <a:off x="4477701" y="562186"/>
            <a:ext cx="2878666"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非监督学习</a:t>
            </a:r>
          </a:p>
        </p:txBody>
      </p:sp>
      <p:sp>
        <p:nvSpPr>
          <p:cNvPr id="8" name="文本框 7">
            <a:extLst>
              <a:ext uri="{FF2B5EF4-FFF2-40B4-BE49-F238E27FC236}">
                <a16:creationId xmlns:a16="http://schemas.microsoft.com/office/drawing/2014/main" id="{C5612B9F-CDEE-FDDE-02DA-74D8924A90AE}"/>
              </a:ext>
            </a:extLst>
          </p:cNvPr>
          <p:cNvSpPr txBox="1"/>
          <p:nvPr/>
        </p:nvSpPr>
        <p:spPr>
          <a:xfrm>
            <a:off x="8368453" y="562186"/>
            <a:ext cx="2807546" cy="646331"/>
          </a:xfrm>
          <a:prstGeom prst="rect">
            <a:avLst/>
          </a:prstGeom>
          <a:noFill/>
        </p:spPr>
        <p:txBody>
          <a:bodyPr wrap="square" rtlCol="0">
            <a:spAutoFit/>
          </a:bodyPr>
          <a:lstStyle/>
          <a:p>
            <a:r>
              <a:rPr lang="zh-CN" altLang="en-US" sz="3600" dirty="0">
                <a:latin typeface="华文新魏" panose="02010800040101010101" pitchFamily="2" charset="-122"/>
                <a:ea typeface="华文新魏" panose="02010800040101010101" pitchFamily="2" charset="-122"/>
              </a:rPr>
              <a:t>强化学习</a:t>
            </a:r>
          </a:p>
        </p:txBody>
      </p:sp>
      <p:pic>
        <p:nvPicPr>
          <p:cNvPr id="3" name="图片 2">
            <a:extLst>
              <a:ext uri="{FF2B5EF4-FFF2-40B4-BE49-F238E27FC236}">
                <a16:creationId xmlns:a16="http://schemas.microsoft.com/office/drawing/2014/main" id="{2B36B9C7-48A1-1931-1BD7-A8934277D904}"/>
              </a:ext>
            </a:extLst>
          </p:cNvPr>
          <p:cNvPicPr>
            <a:picLocks noChangeAspect="1"/>
          </p:cNvPicPr>
          <p:nvPr/>
        </p:nvPicPr>
        <p:blipFill>
          <a:blip r:embed="rId2"/>
          <a:stretch>
            <a:fillRect/>
          </a:stretch>
        </p:blipFill>
        <p:spPr>
          <a:xfrm>
            <a:off x="230294" y="1483677"/>
            <a:ext cx="3373119" cy="2374571"/>
          </a:xfrm>
          <a:prstGeom prst="rect">
            <a:avLst/>
          </a:prstGeom>
        </p:spPr>
      </p:pic>
      <p:pic>
        <p:nvPicPr>
          <p:cNvPr id="10" name="图片 9">
            <a:extLst>
              <a:ext uri="{FF2B5EF4-FFF2-40B4-BE49-F238E27FC236}">
                <a16:creationId xmlns:a16="http://schemas.microsoft.com/office/drawing/2014/main" id="{91BA1442-AC1F-5D85-9F58-299E161FAA55}"/>
              </a:ext>
            </a:extLst>
          </p:cNvPr>
          <p:cNvPicPr>
            <a:picLocks noChangeAspect="1"/>
          </p:cNvPicPr>
          <p:nvPr/>
        </p:nvPicPr>
        <p:blipFill>
          <a:blip r:embed="rId3"/>
          <a:stretch>
            <a:fillRect/>
          </a:stretch>
        </p:blipFill>
        <p:spPr>
          <a:xfrm>
            <a:off x="230294" y="4001877"/>
            <a:ext cx="3373119" cy="2222818"/>
          </a:xfrm>
          <a:prstGeom prst="rect">
            <a:avLst/>
          </a:prstGeom>
        </p:spPr>
      </p:pic>
      <p:pic>
        <p:nvPicPr>
          <p:cNvPr id="12" name="图片 11">
            <a:extLst>
              <a:ext uri="{FF2B5EF4-FFF2-40B4-BE49-F238E27FC236}">
                <a16:creationId xmlns:a16="http://schemas.microsoft.com/office/drawing/2014/main" id="{68DBE84C-A69E-6BBF-488C-E71B89AD082C}"/>
              </a:ext>
            </a:extLst>
          </p:cNvPr>
          <p:cNvPicPr>
            <a:picLocks noChangeAspect="1"/>
          </p:cNvPicPr>
          <p:nvPr/>
        </p:nvPicPr>
        <p:blipFill>
          <a:blip r:embed="rId4"/>
          <a:stretch>
            <a:fillRect/>
          </a:stretch>
        </p:blipFill>
        <p:spPr>
          <a:xfrm>
            <a:off x="4109612" y="1483676"/>
            <a:ext cx="3205907" cy="2374571"/>
          </a:xfrm>
          <a:prstGeom prst="rect">
            <a:avLst/>
          </a:prstGeom>
        </p:spPr>
      </p:pic>
      <p:pic>
        <p:nvPicPr>
          <p:cNvPr id="16" name="图片 15">
            <a:extLst>
              <a:ext uri="{FF2B5EF4-FFF2-40B4-BE49-F238E27FC236}">
                <a16:creationId xmlns:a16="http://schemas.microsoft.com/office/drawing/2014/main" id="{062B188B-AF92-2ADA-5B41-212551C4007F}"/>
              </a:ext>
            </a:extLst>
          </p:cNvPr>
          <p:cNvPicPr>
            <a:picLocks noChangeAspect="1"/>
          </p:cNvPicPr>
          <p:nvPr/>
        </p:nvPicPr>
        <p:blipFill>
          <a:blip r:embed="rId5"/>
          <a:stretch>
            <a:fillRect/>
          </a:stretch>
        </p:blipFill>
        <p:spPr>
          <a:xfrm>
            <a:off x="4116593" y="3925999"/>
            <a:ext cx="3205907" cy="2374571"/>
          </a:xfrm>
          <a:prstGeom prst="rect">
            <a:avLst/>
          </a:prstGeom>
        </p:spPr>
      </p:pic>
      <p:sp>
        <p:nvSpPr>
          <p:cNvPr id="20" name="文本框 19">
            <a:extLst>
              <a:ext uri="{FF2B5EF4-FFF2-40B4-BE49-F238E27FC236}">
                <a16:creationId xmlns:a16="http://schemas.microsoft.com/office/drawing/2014/main" id="{B9BADA77-A981-255C-C7D7-81A425758323}"/>
              </a:ext>
            </a:extLst>
          </p:cNvPr>
          <p:cNvSpPr txBox="1"/>
          <p:nvPr/>
        </p:nvSpPr>
        <p:spPr>
          <a:xfrm>
            <a:off x="7448972" y="1390842"/>
            <a:ext cx="4646507" cy="2246769"/>
          </a:xfrm>
          <a:prstGeom prst="rect">
            <a:avLst/>
          </a:prstGeom>
          <a:noFill/>
        </p:spPr>
        <p:txBody>
          <a:bodyPr wrap="square">
            <a:spAutoFit/>
          </a:bodyPr>
          <a:lstStyle/>
          <a:p>
            <a:r>
              <a:rPr lang="zh-CN" altLang="en-US" sz="2800" dirty="0">
                <a:latin typeface="华文新魏" panose="02010800040101010101" pitchFamily="2" charset="-122"/>
                <a:ea typeface="华文新魏" panose="02010800040101010101" pitchFamily="2" charset="-122"/>
              </a:rPr>
              <a:t>以游戏为例，如果在游戏中采取某种策略可以取得较高的得分，那么就进一步「强化」这种策略，以期继续取得较好的结果</a:t>
            </a:r>
          </a:p>
        </p:txBody>
      </p:sp>
    </p:spTree>
    <p:extLst>
      <p:ext uri="{BB962C8B-B14F-4D97-AF65-F5344CB8AC3E}">
        <p14:creationId xmlns:p14="http://schemas.microsoft.com/office/powerpoint/2010/main" val="10297384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AA7F6C9-F4F0-49C3-9A24-550B524A4BAF"/>
  <p:tag name="ISPRING_SCORM_RATE_SLIDES" val="1"/>
  <p:tag name="ISPRINGONLINEFOLDERID" val="0"/>
  <p:tag name="ISPRINGONLINEFOLDERPATH" val="Content List"/>
  <p:tag name="ISPRINGCLOUDFOLDERID" val="0"/>
  <p:tag name="ISPRINGCLOUDFOLDERPATH" val="Repository"/>
  <p:tag name="ISPRING_PLAYERS_CUSTOMIZATION" val="UEsDBBQAAgAIADwBF0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8ARdJGXprHCkDAACGDAAAJwAAAHVuaXZlcnNhbC9mbGFzaF9wdWJsaXNoaW5nX3NldHRpbmdzLnhtbNVX227aMBi+5yksT70s6YGuHUqopgJatRZQYVt7VZnYEKuOncU2lF7tafZge5L9joGC2nXpAWkTQsT/4fvPf0x4fJsKNGG55kpGeLe6gxGTsaJcjiP8ZdDePsJIGyIpEUqyCEuF0XGjEmZ2KLhO+swYENUIYKSuZybCiTFZPQim02mV6yx3XCWsAXxdjVUaZDnTTBqWB5kgM/gxs4xpPEcoAQDfVMm5WqNSQSj0SOeKWsEQp+C55C4oItqC6AQHXmxI4ptxrqykJ0qoHOXjYYTf7bfdZyHjoZo8ZdLlRDeA6MimTijlzgsi+vyOoYTxcQLuHtYwmnJqkgjv1RwKSAcPUQpsHzpxKCcKciDNHD5lhlBiiD96e4bdGr0geBKdSZLyeAAc5OKPcHNw/emq17o4O+18vh50u2eD0553otAJ1nHCYN1QCA4pm8dsaSckxpA4Ab9BZ0SEZmGwSlqIjZRcc86d0VAJyH2hBW2UDhntkJStVKN/w2UbJHcxGkEgYhbhjzknAiNuiODxUlnboTbcFFVvr0oiwIL2ZOi8j+/N++zECck1W3VrwdEu53Hjm7KCopmySPAbhoxCEL9N4SlhaLU4aJSrtKBC+xikBQeLE86mjB4XOZ0D/snQFZhILWhCr2aCGW/hu+V3aMhGKgdcRibQ2UDn2uNXnwWcEa3vQcnCx63+2WmzdX3aabYut1yAhE6IjJ8JDgVnaWY2gk9mSCqz0IN0xMRqVhSFclrwysRWfXkZNE+t8GV+62KsQG+wJJux8pzC/NWD0mYTMikG0Q1XAQ0jyKEkHhMYMawLLi0rCxgTiZQUM0RiWGvajfWEK6uB4gfYQ+uXe+j1EZfFaQyrDSzmlOWlIHd29/ZrB+8Pjz7Uq8GvHz+3n1SaL/yeIM6c3/gnT6785dp/uA3DwG3px5e2ye2/ubN7F62vZfLaaV0OSpW01S8F1y0j1f1cRurCv2R6Ky+YUi7AUhr7IYO1JHjKDaNv2WIvaJNXvdt9j22mTTYY82tG478J2Z+W18S1e2EYPHpxdZyUS55CItxKXN52Gwe1HbhpPsqqVABt/b9Do/IbUEsDBBQAAgAIADwBF0my/r9XsAIAAFUKAAAhAAAAdW5pdmVyc2FsL2ZsYXNoX3NraW5fc2V0dGluZ3MueG1slVZtT9swEP6+X1F13wnTXtgkUwlKkZDYQAPx3UmuiVXHjuxLWf/9bMcmdtvQUAupfu55zufz3RWiN0wsPs1mpJBcqidAZKLSFgnYjJWX87xDlOKskAJB4JmQqqF8vvh86z4kc8xTKrkFNVWzpgUMx1y4zxSJP+P7hV1jgkI2LRW7e1nJs5wWm0rJTpQnQ6t3LSjOxMYwz39dLFejB3Cm8Q6hSWJa/bRrmqRVoDXYkH6s7Dqp4jQHHk46d5+JmuGo92+/J9syzdDJrr7YNSZraQVpkr/e2jXOF8b7hwUI//DkFVpOd6A+5Fy2XfuRGmmVrGxCU837j/im4ZKWpv2M4ObcrpMCeyF70MlX8On5dmNXRPJf474ntl2V5I82r3sDwT56zmGBqgOShV1v07V8fejQ9Acs1pRrQ4ihgfRogn6knQ5uUmzg/YVXJsrYl0cGyovkXQPLPuDIXYoP/OXy2s2K2OkbFkWoYOvBKMQBHJh/TF4PmBE4MJ84K+FB8N1hBPumXhQe+Zr653w//8YKgppt6a1hF6z2pHvbujoK1QOB08gSFtqG88wasO9GMof1IWUHMRFBt6yiyKT4bXn5zl1Gk2zP4GvteGURZMjhWMG5GM2YjtPl9mk9emtakP3PwnC5fj9DM8Uv5xSRFnVjfpb0fOZ1pk1MYubZcYWdk4YO6k6sZaRxZ4+JGqo2oJ6l5FOPERJBT3Uv++Yao5MsygHJjmeZeCfH0i+6Jge1Mq/GQIcsp2BPrFlVc/OHLwxeodxTjFh7KdbGn6DsrS4jwBcBUFXUoWr7TW9pOo6MwxZC80eAu/LY3Yg2VTpWcFd4D2uMS84jk2rSz4qhVtIZEuFH+C8mrMTxnmVC2SPNtbtZ0vlhDA+xJIM5jDNbfPEkc3tfS4ljYz/MoAHtv5P/AVBLAwQUAAIACAA8ARdJy/6H//4CAACXCwAAJgAAAHVuaXZlcnNhbC9odG1sX3B1Ymxpc2hpbmdfc2V0dGluZ3MueG1szZbdbtowFIDveQrLUy9L+re1QwnVVKiK2hVU2NZeVSY2xKpjZ7YDTa/2NHuwPcmOY6CgdiytyjQhBD72+c6ffezw+D4VaMK04UpGeLe+gxGTsaJcjiP8ZXC6fYSRsURSIpRkEZYKo+NmLczyoeAm6TNrYalBgJGmkdkIJ9ZmjSCYTqd1bjLtZpXILfBNPVZpkGlmmLRMB5kgBfzYImMGzwgVAPBNlZypNWs1hEJP+qxoLhjiFDyX3AVFxJlNBQ78qiGJ78Za5ZKeKKE00uNhhN/tn7rPfI0ntXjKpEuJaYLQiW2DUMqdE0T0+QNDCePjBLw9PMBoyqlNIrx34CiwOnhKKdk+cuIoJwpSIO0MnzJLKLHED709y+6tmQu8iBaSpDwewAxy4Ue4Nbg9u+m1ry46l+e3g273YtDpeSdKnWCVEwarhkJwSOU6Zgs7IbGWxAn4DTojIgwLg2XRfNlIyRXn3BgNlYDUl1oYjcBTUUT4k+ZEYMQtETxezFqix8yecgExON3d+kha/Aj08cYJ0YYtG5rPGJfFuPlN5YKiQuVI8DuGrEIQUZ7Cv4Sh5XSjkVZpKRXEWGQEpwxNOJsyelxmaQb8k6EbMJHmoAmbLxPMegvfc/6AhmykNHAZmcBWBTk3nl9/ETgjxjxCydzHrf5Fp9W+7Vy22tdbLkBCJ0TGL4RDCVma2Y3wSYGksnM9SEdMcsPKolBOy7kqsdVfXwbD01z4Mr91MZbQGyzJZqy8pDB/9aCy2YRMyoPoDleJhiPIoSSeCRMxHHcuc1YVGBOJlBQFIjE0KuOO9YSr3IDEH2CPNq/30OsjLsvRGG4OsKgp05WQO7t7+wfvPxwefWzUg18/fm6vVZq18J4gzpzv4Sdrm/iikT/thmHgeufzbdjq/F914d5V+2uVTF22rweVitTuV8J1q6zqnldZdeWvjd7SlVHJBWgzY39soNEInnLL6FtumlcUfv3967fFGxV+g1Gs3b7/bxB+tHhurbyvwuDZB2AN5KuP6WbtN1BLAwQUAAIACAA8ARdJPJ8jZ5ABAAAfBgAAHwAAAHVuaXZlcnNhbC9odG1sX3NraW5fc2V0dGluZ3MuanONlE1vwjAMhu/8iiq7TohpH2y7TQOkSRwmjdu0QyimVKRJlKQdHeK/rwkDktQdxBfy8uR17Cre9pJmkZQkz8nW/Xb793DvNLCaUSVchzrr0AurE83yBczyAljOgURIdTh6lHcnAjMm3JnO6w9rqz0/Iuw/S8q0j0vEQiGaxg5XCPiNaBvs8M9R7Hl17WvyGj0vjRG8nwpugJs+F6qgjiFXE7f8EiNYVKDOoEuaQmA6dKuLPDneD234XCoKSXk9FZnoz2m6zpQo+aIr/6qWoJpPvt4Dg6fh6ziwY7k2bwaKOPH40UY3KRVoDX95H8Y2UJjROTDPd+DWP2hg3C4ooqtc5+ZAv9zY8GlJM2h16XZiI8R443UpZ2Bjuq4nGa1BXWIlZCkv+IBSicx2pIW2e35EmaCLnGd7bjSwgXL2sta2q3unQu9GNkjwhET0hFbY8yu6ZkcMagQ0wVg65NVR3ilmxzCRIzkEomHTqsLniInniN1/JoQaQ9NV0YyHZjg2baBqDWomBGtu/3XunnGu3u4XUEsDBBQAAgAIADwBF0k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wBF0mw7V1XbgAAAHYAAAAcAAAAdW5pdmVyc2FsL2xvY2FsX3NldHRpbmdzLnhtbA3MPQ7CMAxA4b2nsLyXn42haTc2EBLlAFZjUCTHRomF4PZ4e8OnNy3fKvDh1otpwuPugMC6WS76SvhYz+MJoTtpJjHlhGoIyzxMYhvJnd0DdngL/bitXCOcr1RD3hp3ViePM4xwieezcMb9PPwB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wBF0k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D0BF0l1IT99WA0AAPEhAAAXAAAAdW5pdmVyc2FsL3VuaXZlcnNhbC5wbmftmvtfUum3x6mcaqaLNjNN3rVisjOVfPM7XkqT8VLKadR0LNPULlimDmAqGirSXQuRUTuaV6Zs8pKXMRMUL1QWZJhk4A0EKlQUBEYRCQE9m/p+57zOOf8CP+y9X+t5P89e+1mvtZ71+WHfPBLot+Ery69AINAGmL9vCAhkAgOBVqHWrgZGtlKuTQGPFckhft6gxn7racAwifUK8AKBmonrdKe/AOwvE/3Dk0GgjT2GawUDVRMDrLsB8/UKvRgt47PwYJWeMat39Ta7YmIS5JX/01qTb01gJlufXdnh/a0pvmDzNZOCqznZKvORq+kFY96d/o621yL7vre/44PE+80WHbYfXuoWFCpilaNc9TyxJI5fi8l850WMOsqPGuQnDCfXpTciHlwQ91e8bjhBcXFFCTxmC0k6E+DDTjkfUtYsBdvE2KZt75XxKLzrK4DRobr0l+YO+eOFQZ5xsYZpxzsk2wBb2kRDxgImqO2HOmLkw+RE6k2DFXZQlZ8w3HQS5bASsCI3D/o1or8xgEbLfMNqe9+vgfslM5hhzBts8LDWCIzACIzACIzACIzACIzACIzACIzACIzACIzACIzgf4Ocfx4scCBlJik/4CFI5FhbM0ZEcHWh6WUoOzdVm2R2UFTP4DWsAWZKXRU9qVpi8cEDS3NvD0NsHpNOKIec4Bo5GYJP1zHGWFC3Ag/9PLvMVZjZgv3TtC69U9XWoQKcnOqqxEyWrFko1oqDte2tSP5+Vnwlk2xKI6YHqsOXfWysYdFZmomFFZ5Tkgtp0uRoCjBlIODE4nhhkMtw00maYrHMFYX01P3V8w0FJexG7WcoX+1qGuMv0Jb1CkWJCxTiLPRAHGON3lFUQ/XTB9h0ldazqbrrkOMHz9TX6gE/O0QUS1kq1R/UBb0aOAMCzYTQdp+E21tEY1WDqV2xzkGUGUtOcsbAGl9ra5hjwuU6Br+BheH0nyNwZ2ceQLCzL7aoo8Iu/9HYZDM3pxo+SYp0FIvc4nlh1rWIpdFYEn/D95u30ZOD5WPtyfHv6iYkj4oaNPTH6VGhF2viRGLMaKDasj1HO+JysiGBn0Uo9YSkBedhTSL45KoXINCdQcjbaJxetaAUlaZIPaVF4YXpeZC54gdr/ArkXlHf8RfLj8pCh/rjo4YCY11Z9al/dtiM7E86JdjbwOOKF9xoXHlyYk3Vzh9yOSzmb0e86isfLrY/G7rYfyjGQjkoPW0dHgr3lIiEy0tpVhE32NHbY7uIEdmzSrImvoIh1RzPHy9zWyk77odfAUrcN7iJwRfTW6eHsEN7WlxUkWnSrO+29VoQ2F8vECxbCw8opirp+WBheXpgESuKQI2kP1zEWE8Eb4X73rq1AV7pFG262b7I7zoHh8pABmUQylWeEnF6hbwU9bxAQ8UvBFhfTs01bLqtXNLxA5WVm8BpWK4/cQ4Rf/LdvW6SL3hfdXMPN6BsECURC8fT4hmZ1g1PZtEsfg6YeeoIFOLjY6E0Fbl0aNIO5gA7EXcRsWKe6mN/VQbU1idNCAJF7kFLXpTSsmNqeatbkCXOdWwkVQW97Z8UCM9uLXM5Ib/fH89oe7AOLKyXt1t5nbFYT31zhK7raXuN7Xle36FPEmhH0rrlVPzbLjvi3Q4UCNRY5IwLjqv+9LrWOmjyGOKqTw5Y/GPq8Y44nwrvC1yPzf6SDnuq4t67Nsntkn0/vxbCQoaJv8S/0lWAW0px5Y0hdPV1DlpEvoEQwh7JnD+58AQq8hJTrhGTUFCHxnCKzTm+U8LCWDKrlXf6pDACHJ6Hra7wo3iKW4PAtaAkLulYg41i9npJT5L4v0Q1ssjmUx6uqshcs5BN9yqLbx3fHkM4H1K8fUcfkyPrm7377Hlnn1NoX2rXof4kOxXVY7zZ43z+ODsIimgSLqC8PwVqA2MJf8u0Dnmij3p2aKYTpwkBgs99b+1Oqg6vlPwjl/1rUSrfdks1WWW+/VZu3OYd9JoqV7pKuYWSd8mJrhsj/B5c5Uj5Iidd0CFlhiuqkMnXirG2TPKR5Gi+dvZHVJdqaJIJoXlg6vnz7EYIH7sKlOhcLmbphyBTRUsfGVBBxZK8QyH4pwyC0zAnr5p6jujem+JGMO4TLNySks+rIYnP/if/WMBD5sTjKCpir7Ro9A/bww2iTP7F3FZbldBwVZRG85qyKinwWl6DVJq83Nn3Npz8IrFS4bAJdqlKKiBWLGb/BV3WsJZpSsVy2unumRT1BtCTxcG04BSSqRrNNb/7u2d1pcuShoWTd1Ysfn8qwI6E3mWWe/ZV2EksOkm/1ix7iswAMrR47+SR4PdnupG6My1Wzl0rQwgR4ubuzT/H58qaERz9oEcseuhvrz3k5nLUv3xRD2hnWmSxPT4cc3f5Hx9eZgK5rMzL+IKA00tPOgwT24Lh3RV/sKDLuphKzU5CBPnQ9QKMAIvmxQAVyDRvzRJR2dt67wgsmJz0sJ0W+ectrtIX+GRZ/71oK77L6CHwirzGDOhGHv2OICqVql0NOsV3/NA0yjku/51Y5S4ROxbc3r+HRl+7xpksmyJW7Zq0d7ryc5plvycV4QSE9KwtvIL1NezVSB58acJlN+MWWMWdIve6bPsyMYWvvTDiQp+XP2LzXYEOMIR19AglcEuaKlROH/xsNEfY4oqP3F4IE0OXpcA3rhJNFc5id2zftjvo6WgYJQDI6A5ODbqBcUwa5pdV/h2sCG6x/5B53V67Eif3Y+D/+PTxox+yobr3k/l+tqMewAGvrpHGR1DWJ9LkerdfreDpaaPTcivQJbTUc4ut5PHe7pSUmefEJ8FVH7ywdr2Zkpdt3akLscrgbdsbORNugw8C/SzYpoOIwnBKn6Oz5AJR1ajy2FPQJw2P75rklQa11E4rH3uBb06MpHExKVJ2LShk73gzw5anWxymeWJCYtEv+6uInulOxOMrO9AKxmmeObuDGWgol3qeFapzIMvFw5eg8S/YtPJG8zfQvLUWT09ZmMTPcAdItDcp5fEtunX/ANKl15AulvADdHUNBzdszjunU3dGVq88TNh0Z1IBt6AvdE35hzQRkGW/bi/YrTNUgsf8Gx+Hrfeja6oxy3p10GQtJqFETr60LPk/qRRFy+rS/3oxx5KX+qY4/34uO6YIxz9HstFrcm6zA73+jrq5dK/dlyGi3/xD/N5wajBitx8DnS3zNsMkrQOIQoRvwXUFbllbRtLPxCLMpzmdrT+nnXiCAzbcv3MO3sem44j/2rSQYOXKZWVr65oRa7rwYFFoieV2a85UICVcsOB25T597vxtHzQPDiTqYYJm73C3wpzp79QkOrLpPjkIgXcKhFlKoy7HjaXuOwSuHfalHEjdBNsR5DH7vDfuR6bZIyYkaxb/mmGH69QwoEtPv1cCnbqiPOTF9Cc5oE/Kkesvli6uSbotQS7GDRfLu1eAjtM+qZXJMhSZtEkd7C7mnTkomx/2YNJ++sVdj9bnOKiUcZMTP1jmSv1+cnuIzAAOt9RaRuuYLZobEAXNW1k7Dbcpiq/k7lAp5+ZLL7i3Qg40WvHUnU/P1wx7d+2gyprx/k61kJiGimdnTWod1CiclndzEbNPX5EmGO3UL/BkgW6m3We/fZfF106YAQVStv9+01L+zAOE1vVzu7gRS8KS9bltqXzyHTSznp/MOjCMxGMzE/LHeW8aWDMdQr0c9rR0lf/RpolAdJQrSynIUCCiL76/rp0UJU3dA6klAkj2lIDIeGOoujAGHtI9khUY2YJ0/3xS+z3DgwsVmWJ39XPiW1lo8USm4YDjaS7+hQ6+lIFWFPukKBjwKUPdPJwA1AoKuqvxKGWDocEcxb2erK8eXb+t1xfcXkrd+aSLqmZupapFez/l1+DcPDuIJNXCHMuQVgZnkpLYyjjK062+BbA0agB2TW9SdbqmCxxIaR/79+Lum8uwQezn5b8IYQPYc5FVSH0s4Gxep2RRpLid+TEhuFeU1LViUMgSUGcC/t1GUjFbij+BU3cI+S2i1xPN61eONWXQrO/1r5sRFG6Z3rb0lSlw3swGZK7Gmn2WRGX4sS1ubgWRQz1FC5o9ShER2o2ZaWbI8fYdOkkYjaubDsLFpz3B/KnXK3CoKtCykpvQ1ArEwlr7G4MqoxIN2dNGBSTuQFZWJH5xYx7ys/CL4CSPNajDbQzCj8Cj7MYqMoS8zkXJQ8T6f1fGMkdzmfGRFMqfPFiesRboHvV6LWxhlBWl3OTM+Hh2+mn+uFP3y42jidDFAWJgd9l4MU131urgDbUQtxxTWUopmkauA3Q3KkzvjSDcjRHqx1pv3Iuohusezb/zD8lTWb2HuzFRJbvSOepCDxXnlzKKIF3a/dNcmVA3Of64vNTPHlDRF/+MeoAdwVpTSRmDw8tmsbfAYS9Ms/66+rrHFJo5V305Fh0VIC0yaHpHh/+v9j9wVdJh3pd//1wASOz4//m5gN+eXF2xFrASj4batZN727DaVPdVgP2Ee3RL7YWvYfGZH99ny3INyxOOHojJ7ci/TzekeTtGea7DzDAxInS5ZuMcrXlUZwfffG1RsrqowTAbdjDQt9H71JX/BlBLAwQUAAIACABAARdJKwvAbUoAAABrAAAAGwAAAHVuaXZlcnNhbC91bml2ZXJzYWwucG5nLnhtbLOxr8jNUShLLSrOzM+zVTLUM1Cyt+PlsikoSi3LTC1XqACKGekZQICSQiUqtzwzpSQDKGRgbowQzEjNTM8osVWyMDCFC+oDzQQAUEsBAgAAFAACAAgAPAEXSRUOrShkBAAABxEAAB0AAAAAAAAAAQAAAAAAAAAAAHVuaXZlcnNhbC9jb21tb25fbWVzc2FnZXMubG5nUEsBAgAAFAACAAgAPAEXSRl6axwpAwAAhgwAACcAAAAAAAAAAQAAAAAAnwQAAHVuaXZlcnNhbC9mbGFzaF9wdWJsaXNoaW5nX3NldHRpbmdzLnhtbFBLAQIAABQAAgAIADwBF0my/r9XsAIAAFUKAAAhAAAAAAAAAAEAAAAAAA0IAAB1bml2ZXJzYWwvZmxhc2hfc2tpbl9zZXR0aW5ncy54bWxQSwECAAAUAAIACAA8ARdJy/6H//4CAACXCwAAJgAAAAAAAAABAAAAAAD8CgAAdW5pdmVyc2FsL2h0bWxfcHVibGlzaGluZ19zZXR0aW5ncy54bWxQSwECAAAUAAIACAA8ARdJPJ8jZ5ABAAAfBgAAHwAAAAAAAAABAAAAAAA+DgAAdW5pdmVyc2FsL2h0bWxfc2tpbl9zZXR0aW5ncy5qc1BLAQIAABQAAgAIADwBF0k9PC/RwQAAAOUBAAAaAAAAAAAAAAEAAAAAAAsQAAB1bml2ZXJzYWwvaTE4bl9wcmVzZXRzLnhtbFBLAQIAABQAAgAIADwBF0mw7V1XbgAAAHYAAAAcAAAAAAAAAAEAAAAAAAQRAAB1bml2ZXJzYWwvbG9jYWxfc2V0dGluZ3MueG1sUEsBAgAAFAACAAgARJRXRyO0Tvv7AgAAsAgAABQAAAAAAAAAAQAAAAAArBEAAHVuaXZlcnNhbC9wbGF5ZXIueG1sUEsBAgAAFAACAAgAPAEXSRep4UFvAQAA+wIAACkAAAAAAAAAAQAAAAAA2RQAAHVuaXZlcnNhbC9za2luX2N1c3RvbWl6YXRpb25fc2V0dGluZ3MueG1sUEsBAgAAFAACAAgAPQEXSXUhP31YDQAA8SEAABcAAAAAAAAAAAAAAAAAjxYAAHVuaXZlcnNhbC91bml2ZXJzYWwucG5nUEsBAgAAFAACAAgAQAEXSSsLwG1KAAAAawAAABsAAAAAAAAAAQAAAAAAHCQAAHVuaXZlcnNhbC91bml2ZXJzYWwucG5nLnhtbFBLBQYAAAAACwALAEkDAACfJAAAAAA="/>
  <p:tag name="ISPRING_RESOURCE_PATHS_HASH_PRESENTER" val="4577f96c1d146d1024591441de32e15b846efe"/>
  <p:tag name="ISPRING_SCORM_ENDPOINT" val="&lt;endpoint&gt;&lt;enable&gt;0&lt;/enable&gt;&lt;lrs&gt;http://&lt;/lrs&gt;&lt;auth&gt;0&lt;/auth&gt;&lt;login&gt;&lt;/login&gt;&lt;password&gt;&lt;/password&gt;&lt;key&gt;&lt;/key&gt;&lt;name&gt;&lt;/name&gt;&lt;email&gt;&lt;/email&gt;&lt;/endpoint&gt;&#10;"/>
  <p:tag name="ISPRING_PRESENTATION_TITLE" val="1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51PPT模板网   www.51pptmoban.com">
  <a:themeElements>
    <a:clrScheme name="自定义 2312">
      <a:dk1>
        <a:srgbClr val="000000"/>
      </a:dk1>
      <a:lt1>
        <a:srgbClr val="FFFFFF"/>
      </a:lt1>
      <a:dk2>
        <a:srgbClr val="778495"/>
      </a:dk2>
      <a:lt2>
        <a:srgbClr val="F0F0F0"/>
      </a:lt2>
      <a:accent1>
        <a:srgbClr val="145389"/>
      </a:accent1>
      <a:accent2>
        <a:srgbClr val="2B93D2"/>
      </a:accent2>
      <a:accent3>
        <a:srgbClr val="37CAEC"/>
      </a:accent3>
      <a:accent4>
        <a:srgbClr val="08DCD8"/>
      </a:accent4>
      <a:accent5>
        <a:srgbClr val="ABDAD7"/>
      </a:accent5>
      <a:accent6>
        <a:srgbClr val="D9D9D9"/>
      </a:accent6>
      <a:hlink>
        <a:srgbClr val="F84D4D"/>
      </a:hlink>
      <a:folHlink>
        <a:srgbClr val="BFBFBF"/>
      </a:folHlink>
    </a:clrScheme>
    <a:fontScheme name="pkued3ke">
      <a:majorFont>
        <a:latin typeface="Arial"/>
        <a:ea typeface="阿里巴巴普惠体 2.0 55 Regular"/>
        <a:cs typeface=""/>
      </a:majorFont>
      <a:minorFont>
        <a:latin typeface="Arial"/>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2823</TotalTime>
  <Words>1976</Words>
  <Application>Microsoft Office PowerPoint</Application>
  <PresentationFormat>宽屏</PresentationFormat>
  <Paragraphs>175</Paragraphs>
  <Slides>34</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等线 Light</vt:lpstr>
      <vt:lpstr>华文新魏</vt:lpstr>
      <vt:lpstr>演示秋鸿楷</vt:lpstr>
      <vt:lpstr>Arial</vt:lpstr>
      <vt:lpstr>Calibri</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Company>PowerPoint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简约清凉风工作汇报商务通用ppt模板</dc:title>
  <dc:creator>51PPT模板网</dc:creator>
  <cp:keywords>www.51pptmoban.com</cp:keywords>
  <dc:description>www.51pptmoban.com</dc:description>
  <cp:lastModifiedBy>贾 星宇</cp:lastModifiedBy>
  <cp:revision>466</cp:revision>
  <dcterms:created xsi:type="dcterms:W3CDTF">2016-06-07T15:36:47Z</dcterms:created>
  <dcterms:modified xsi:type="dcterms:W3CDTF">2022-12-03T07:36:58Z</dcterms:modified>
</cp:coreProperties>
</file>